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75" r:id="rId5"/>
    <p:sldId id="269" r:id="rId6"/>
    <p:sldId id="276" r:id="rId7"/>
    <p:sldId id="290" r:id="rId8"/>
    <p:sldId id="307" r:id="rId9"/>
    <p:sldId id="293" r:id="rId10"/>
    <p:sldId id="306" r:id="rId11"/>
    <p:sldId id="308" r:id="rId12"/>
    <p:sldId id="304" r:id="rId13"/>
    <p:sldId id="291" r:id="rId14"/>
    <p:sldId id="309" r:id="rId15"/>
    <p:sldId id="310" r:id="rId16"/>
    <p:sldId id="311" r:id="rId17"/>
    <p:sldId id="312" r:id="rId18"/>
    <p:sldId id="313" r:id="rId19"/>
    <p:sldId id="285" r:id="rId20"/>
    <p:sldId id="296" r:id="rId21"/>
    <p:sldId id="297" r:id="rId22"/>
    <p:sldId id="315" r:id="rId23"/>
    <p:sldId id="29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12C"/>
    <a:srgbClr val="6DC22F"/>
    <a:srgbClr val="ED7811"/>
    <a:srgbClr val="F8F9F0"/>
    <a:srgbClr val="151515"/>
    <a:srgbClr val="FBFDFE"/>
    <a:srgbClr val="FFFFFF"/>
    <a:srgbClr val="F8FBFD"/>
    <a:srgbClr val="F8FBF8"/>
    <a:srgbClr val="F3F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19CF70-817F-D2DF-7D34-002A33B23CC6}" v="101" dt="2025-09-30T16:43:16.577"/>
    <p1510:client id="{5D420434-661E-732B-3D84-E37641FBD666}" v="9" dt="2025-09-30T16:44:57.905"/>
    <p1510:client id="{C0F054B0-0881-411D-8948-5D1191BB4B30}" v="2" dt="2025-09-30T09:41:57.491"/>
    <p1510:client id="{E9D58899-03B8-F246-4DF9-5774C2C47234}" v="1" dt="2025-10-01T11:21:05.997"/>
    <p1510:client id="{FD829042-F9B7-F7A1-219E-9401399319E4}" v="64" dt="2025-09-30T16:33:58.845"/>
    <p1510:client id="{FFA574A1-DC6A-705B-B0B0-BACED1F917AF}" v="11" dt="2025-09-30T16:48:58.8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ky Ruddick" userId="S::nicky.ruddick@communityfirstyorkshire.org.uk::05b14e76-2381-4787-b8d4-175a1f191ced" providerId="AD" clId="Web-{FD829042-F9B7-F7A1-219E-9401399319E4}"/>
    <pc:docChg chg="modSld">
      <pc:chgData name="Nicky Ruddick" userId="S::nicky.ruddick@communityfirstyorkshire.org.uk::05b14e76-2381-4787-b8d4-175a1f191ced" providerId="AD" clId="Web-{FD829042-F9B7-F7A1-219E-9401399319E4}" dt="2025-09-30T16:33:58.845" v="126" actId="1076"/>
      <pc:docMkLst>
        <pc:docMk/>
      </pc:docMkLst>
      <pc:sldChg chg="addSp delSp modSp mod setBg modNotes">
        <pc:chgData name="Nicky Ruddick" userId="S::nicky.ruddick@communityfirstyorkshire.org.uk::05b14e76-2381-4787-b8d4-175a1f191ced" providerId="AD" clId="Web-{FD829042-F9B7-F7A1-219E-9401399319E4}" dt="2025-09-30T16:33:58.845" v="126" actId="1076"/>
        <pc:sldMkLst>
          <pc:docMk/>
          <pc:sldMk cId="295095844" sldId="309"/>
        </pc:sldMkLst>
        <pc:spChg chg="mod ord">
          <ac:chgData name="Nicky Ruddick" userId="S::nicky.ruddick@communityfirstyorkshire.org.uk::05b14e76-2381-4787-b8d4-175a1f191ced" providerId="AD" clId="Web-{FD829042-F9B7-F7A1-219E-9401399319E4}" dt="2025-09-30T16:33:52.517" v="123"/>
          <ac:spMkLst>
            <pc:docMk/>
            <pc:sldMk cId="295095844" sldId="309"/>
            <ac:spMk id="6" creationId="{ABA70052-F69A-A7B6-4EE2-0B99F29A31B7}"/>
          </ac:spMkLst>
        </pc:spChg>
        <pc:spChg chg="mod">
          <ac:chgData name="Nicky Ruddick" userId="S::nicky.ruddick@communityfirstyorkshire.org.uk::05b14e76-2381-4787-b8d4-175a1f191ced" providerId="AD" clId="Web-{FD829042-F9B7-F7A1-219E-9401399319E4}" dt="2025-09-30T16:33:52.517" v="123"/>
          <ac:spMkLst>
            <pc:docMk/>
            <pc:sldMk cId="295095844" sldId="309"/>
            <ac:spMk id="9" creationId="{E3EC2E7B-5FAE-BD49-AE1C-C638D82DA147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3:52.517" v="123"/>
          <ac:spMkLst>
            <pc:docMk/>
            <pc:sldMk cId="295095844" sldId="309"/>
            <ac:spMk id="11" creationId="{F13C74B1-5B17-4795-BED0-7140497B445A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3:52.517" v="123"/>
          <ac:spMkLst>
            <pc:docMk/>
            <pc:sldMk cId="295095844" sldId="309"/>
            <ac:spMk id="12" creationId="{D4974D33-8DC5-464E-8C6D-BE58F0669C17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2:34.669" v="71"/>
          <ac:spMkLst>
            <pc:docMk/>
            <pc:sldMk cId="295095844" sldId="309"/>
            <ac:spMk id="14" creationId="{327D73B4-9F5C-4A64-A179-51B9500CB8B5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2:34.669" v="71"/>
          <ac:spMkLst>
            <pc:docMk/>
            <pc:sldMk cId="295095844" sldId="309"/>
            <ac:spMk id="16" creationId="{C1F06963-6374-4B48-844F-071A9BAAAE02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2:34.669" v="71"/>
          <ac:spMkLst>
            <pc:docMk/>
            <pc:sldMk cId="295095844" sldId="309"/>
            <ac:spMk id="18" creationId="{6CB927A4-E432-4310-9CD5-E89FF5063179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2:34.669" v="71"/>
          <ac:spMkLst>
            <pc:docMk/>
            <pc:sldMk cId="295095844" sldId="309"/>
            <ac:spMk id="20" creationId="{1453BF6C-B012-48B7-B4E8-6D7AC7C27D02}"/>
          </ac:spMkLst>
        </pc:spChg>
        <pc:spChg chg="add del">
          <ac:chgData name="Nicky Ruddick" userId="S::nicky.ruddick@communityfirstyorkshire.org.uk::05b14e76-2381-4787-b8d4-175a1f191ced" providerId="AD" clId="Web-{FD829042-F9B7-F7A1-219E-9401399319E4}" dt="2025-09-30T16:32:34.669" v="71"/>
          <ac:spMkLst>
            <pc:docMk/>
            <pc:sldMk cId="295095844" sldId="309"/>
            <ac:spMk id="22" creationId="{E3020543-B24B-4EC4-8FFC-8DD88EEA91A8}"/>
          </ac:spMkLst>
        </pc:spChg>
        <pc:picChg chg="add mod">
          <ac:chgData name="Nicky Ruddick" userId="S::nicky.ruddick@communityfirstyorkshire.org.uk::05b14e76-2381-4787-b8d4-175a1f191ced" providerId="AD" clId="Web-{FD829042-F9B7-F7A1-219E-9401399319E4}" dt="2025-09-30T16:33:58.845" v="126" actId="1076"/>
          <ac:picMkLst>
            <pc:docMk/>
            <pc:sldMk cId="295095844" sldId="309"/>
            <ac:picMk id="2" creationId="{DF3C1415-6046-62BC-9B69-F91631D79C04}"/>
          </ac:picMkLst>
        </pc:picChg>
        <pc:picChg chg="del">
          <ac:chgData name="Nicky Ruddick" userId="S::nicky.ruddick@communityfirstyorkshire.org.uk::05b14e76-2381-4787-b8d4-175a1f191ced" providerId="AD" clId="Web-{FD829042-F9B7-F7A1-219E-9401399319E4}" dt="2025-09-30T16:31:18.321" v="61"/>
          <ac:picMkLst>
            <pc:docMk/>
            <pc:sldMk cId="295095844" sldId="309"/>
            <ac:picMk id="8" creationId="{E2820633-5ADB-7CF8-EF5A-BC84BAD1D2C1}"/>
          </ac:picMkLst>
        </pc:picChg>
        <pc:cxnChg chg="add del">
          <ac:chgData name="Nicky Ruddick" userId="S::nicky.ruddick@communityfirstyorkshire.org.uk::05b14e76-2381-4787-b8d4-175a1f191ced" providerId="AD" clId="Web-{FD829042-F9B7-F7A1-219E-9401399319E4}" dt="2025-09-30T16:32:34.669" v="71"/>
          <ac:cxnSpMkLst>
            <pc:docMk/>
            <pc:sldMk cId="295095844" sldId="309"/>
            <ac:cxnSpMk id="24" creationId="{C49DA8F6-BCC1-4447-B54C-57856834B94B}"/>
          </ac:cxnSpMkLst>
        </pc:cxnChg>
      </pc:sldChg>
    </pc:docChg>
  </pc:docChgLst>
  <pc:docChgLst>
    <pc:chgData name="Nicky Ruddick" userId="S::nicky.ruddick@communityfirstyorkshire.org.uk::05b14e76-2381-4787-b8d4-175a1f191ced" providerId="AD" clId="Web-{FFA574A1-DC6A-705B-B0B0-BACED1F917AF}"/>
    <pc:docChg chg="modSld">
      <pc:chgData name="Nicky Ruddick" userId="S::nicky.ruddick@communityfirstyorkshire.org.uk::05b14e76-2381-4787-b8d4-175a1f191ced" providerId="AD" clId="Web-{FFA574A1-DC6A-705B-B0B0-BACED1F917AF}" dt="2025-09-30T16:48:58.815" v="9" actId="14100"/>
      <pc:docMkLst>
        <pc:docMk/>
      </pc:docMkLst>
      <pc:sldChg chg="addSp delSp modSp">
        <pc:chgData name="Nicky Ruddick" userId="S::nicky.ruddick@communityfirstyorkshire.org.uk::05b14e76-2381-4787-b8d4-175a1f191ced" providerId="AD" clId="Web-{FFA574A1-DC6A-705B-B0B0-BACED1F917AF}" dt="2025-09-30T16:48:58.815" v="9" actId="14100"/>
        <pc:sldMkLst>
          <pc:docMk/>
          <pc:sldMk cId="2003447934" sldId="310"/>
        </pc:sldMkLst>
        <pc:picChg chg="del">
          <ac:chgData name="Nicky Ruddick" userId="S::nicky.ruddick@communityfirstyorkshire.org.uk::05b14e76-2381-4787-b8d4-175a1f191ced" providerId="AD" clId="Web-{FFA574A1-DC6A-705B-B0B0-BACED1F917AF}" dt="2025-09-30T16:48:27.205" v="2"/>
          <ac:picMkLst>
            <pc:docMk/>
            <pc:sldMk cId="2003447934" sldId="310"/>
            <ac:picMk id="2" creationId="{48545A13-F89B-5F7B-9DC2-74FDE311039D}"/>
          </ac:picMkLst>
        </pc:picChg>
        <pc:picChg chg="add mod">
          <ac:chgData name="Nicky Ruddick" userId="S::nicky.ruddick@communityfirstyorkshire.org.uk::05b14e76-2381-4787-b8d4-175a1f191ced" providerId="AD" clId="Web-{FFA574A1-DC6A-705B-B0B0-BACED1F917AF}" dt="2025-09-30T16:48:58.815" v="9" actId="14100"/>
          <ac:picMkLst>
            <pc:docMk/>
            <pc:sldMk cId="2003447934" sldId="310"/>
            <ac:picMk id="3" creationId="{EB27E407-28D1-35BA-5E83-F9E5DFE4E8D4}"/>
          </ac:picMkLst>
        </pc:picChg>
      </pc:sldChg>
    </pc:docChg>
  </pc:docChgLst>
  <pc:docChgLst>
    <pc:chgData name="Hilary Ashton" userId="200ad797-ee83-4c10-a62a-2f1f3f79677d" providerId="ADAL" clId="{005F583F-C83B-4E54-8B86-9747E88046B7}"/>
    <pc:docChg chg="undo custSel delSld modSld">
      <pc:chgData name="Hilary Ashton" userId="200ad797-ee83-4c10-a62a-2f1f3f79677d" providerId="ADAL" clId="{005F583F-C83B-4E54-8B86-9747E88046B7}" dt="2025-09-30T09:53:51.469" v="196" actId="2696"/>
      <pc:docMkLst>
        <pc:docMk/>
      </pc:docMkLst>
      <pc:sldChg chg="addSp modSp mod">
        <pc:chgData name="Hilary Ashton" userId="200ad797-ee83-4c10-a62a-2f1f3f79677d" providerId="ADAL" clId="{005F583F-C83B-4E54-8B86-9747E88046B7}" dt="2025-09-30T09:39:24.984" v="69" actId="1076"/>
        <pc:sldMkLst>
          <pc:docMk/>
          <pc:sldMk cId="3482665412" sldId="276"/>
        </pc:sldMkLst>
        <pc:spChg chg="mod">
          <ac:chgData name="Hilary Ashton" userId="200ad797-ee83-4c10-a62a-2f1f3f79677d" providerId="ADAL" clId="{005F583F-C83B-4E54-8B86-9747E88046B7}" dt="2025-09-30T09:37:54.055" v="4" actId="20577"/>
          <ac:spMkLst>
            <pc:docMk/>
            <pc:sldMk cId="3482665412" sldId="276"/>
            <ac:spMk id="2" creationId="{3F99665D-3DFC-B650-5845-1CA7E211E2F7}"/>
          </ac:spMkLst>
        </pc:spChg>
        <pc:spChg chg="add mod">
          <ac:chgData name="Hilary Ashton" userId="200ad797-ee83-4c10-a62a-2f1f3f79677d" providerId="ADAL" clId="{005F583F-C83B-4E54-8B86-9747E88046B7}" dt="2025-09-30T09:39:24.984" v="69" actId="1076"/>
          <ac:spMkLst>
            <pc:docMk/>
            <pc:sldMk cId="3482665412" sldId="276"/>
            <ac:spMk id="4" creationId="{48DE05AB-DE7B-EC97-146D-C29962B297CD}"/>
          </ac:spMkLst>
        </pc:spChg>
        <pc:picChg chg="mod">
          <ac:chgData name="Hilary Ashton" userId="200ad797-ee83-4c10-a62a-2f1f3f79677d" providerId="ADAL" clId="{005F583F-C83B-4E54-8B86-9747E88046B7}" dt="2025-09-30T09:37:28.258" v="2" actId="1076"/>
          <ac:picMkLst>
            <pc:docMk/>
            <pc:sldMk cId="3482665412" sldId="276"/>
            <ac:picMk id="3" creationId="{4A927667-DD48-0092-9C17-59039341F993}"/>
          </ac:picMkLst>
        </pc:picChg>
      </pc:sldChg>
      <pc:sldChg chg="del">
        <pc:chgData name="Hilary Ashton" userId="200ad797-ee83-4c10-a62a-2f1f3f79677d" providerId="ADAL" clId="{005F583F-C83B-4E54-8B86-9747E88046B7}" dt="2025-09-30T09:36:41.624" v="0" actId="2696"/>
        <pc:sldMkLst>
          <pc:docMk/>
          <pc:sldMk cId="2291380380" sldId="289"/>
        </pc:sldMkLst>
      </pc:sldChg>
      <pc:sldChg chg="addSp delSp modSp mod">
        <pc:chgData name="Hilary Ashton" userId="200ad797-ee83-4c10-a62a-2f1f3f79677d" providerId="ADAL" clId="{005F583F-C83B-4E54-8B86-9747E88046B7}" dt="2025-09-30T09:40:30.777" v="100" actId="20577"/>
        <pc:sldMkLst>
          <pc:docMk/>
          <pc:sldMk cId="2883989970" sldId="290"/>
        </pc:sldMkLst>
        <pc:spChg chg="mod">
          <ac:chgData name="Hilary Ashton" userId="200ad797-ee83-4c10-a62a-2f1f3f79677d" providerId="ADAL" clId="{005F583F-C83B-4E54-8B86-9747E88046B7}" dt="2025-09-30T09:39:48.283" v="82" actId="20577"/>
          <ac:spMkLst>
            <pc:docMk/>
            <pc:sldMk cId="2883989970" sldId="290"/>
            <ac:spMk id="2" creationId="{D1B0E717-8C63-FF74-2B04-294B86A73B2D}"/>
          </ac:spMkLst>
        </pc:spChg>
        <pc:spChg chg="add del mod">
          <ac:chgData name="Hilary Ashton" userId="200ad797-ee83-4c10-a62a-2f1f3f79677d" providerId="ADAL" clId="{005F583F-C83B-4E54-8B86-9747E88046B7}" dt="2025-09-30T09:40:30.777" v="100" actId="20577"/>
          <ac:spMkLst>
            <pc:docMk/>
            <pc:sldMk cId="2883989970" sldId="290"/>
            <ac:spMk id="7" creationId="{86612DF7-2BED-C14A-C39A-C4A7AF785B0D}"/>
          </ac:spMkLst>
        </pc:spChg>
      </pc:sldChg>
      <pc:sldChg chg="del">
        <pc:chgData name="Hilary Ashton" userId="200ad797-ee83-4c10-a62a-2f1f3f79677d" providerId="ADAL" clId="{005F583F-C83B-4E54-8B86-9747E88046B7}" dt="2025-09-30T09:53:51.469" v="196" actId="2696"/>
        <pc:sldMkLst>
          <pc:docMk/>
          <pc:sldMk cId="2739433636" sldId="294"/>
        </pc:sldMkLst>
      </pc:sldChg>
      <pc:sldChg chg="addSp modSp mod">
        <pc:chgData name="Hilary Ashton" userId="200ad797-ee83-4c10-a62a-2f1f3f79677d" providerId="ADAL" clId="{005F583F-C83B-4E54-8B86-9747E88046B7}" dt="2025-09-30T09:42:31.938" v="195" actId="20577"/>
        <pc:sldMkLst>
          <pc:docMk/>
          <pc:sldMk cId="359755001" sldId="307"/>
        </pc:sldMkLst>
        <pc:spChg chg="add mod">
          <ac:chgData name="Hilary Ashton" userId="200ad797-ee83-4c10-a62a-2f1f3f79677d" providerId="ADAL" clId="{005F583F-C83B-4E54-8B86-9747E88046B7}" dt="2025-09-30T09:42:31.938" v="195" actId="20577"/>
          <ac:spMkLst>
            <pc:docMk/>
            <pc:sldMk cId="359755001" sldId="307"/>
            <ac:spMk id="4" creationId="{4CFCBFD9-A280-C035-5F6D-83558C279913}"/>
          </ac:spMkLst>
        </pc:spChg>
      </pc:sldChg>
    </pc:docChg>
  </pc:docChgLst>
  <pc:docChgLst>
    <pc:chgData name="Nicky Ruddick" userId="S::nicky.ruddick@communityfirstyorkshire.org.uk::05b14e76-2381-4787-b8d4-175a1f191ced" providerId="AD" clId="Web-{0219CF70-817F-D2DF-7D34-002A33B23CC6}"/>
    <pc:docChg chg="modSld">
      <pc:chgData name="Nicky Ruddick" userId="S::nicky.ruddick@communityfirstyorkshire.org.uk::05b14e76-2381-4787-b8d4-175a1f191ced" providerId="AD" clId="Web-{0219CF70-817F-D2DF-7D34-002A33B23CC6}" dt="2025-09-30T16:43:16.577" v="85" actId="14100"/>
      <pc:docMkLst>
        <pc:docMk/>
      </pc:docMkLst>
      <pc:sldChg chg="addSp delSp modSp">
        <pc:chgData name="Nicky Ruddick" userId="S::nicky.ruddick@communityfirstyorkshire.org.uk::05b14e76-2381-4787-b8d4-175a1f191ced" providerId="AD" clId="Web-{0219CF70-817F-D2DF-7D34-002A33B23CC6}" dt="2025-09-30T16:43:16.577" v="85" actId="14100"/>
        <pc:sldMkLst>
          <pc:docMk/>
          <pc:sldMk cId="388211686" sldId="304"/>
        </pc:sldMkLst>
        <pc:spChg chg="add del mod">
          <ac:chgData name="Nicky Ruddick" userId="S::nicky.ruddick@communityfirstyorkshire.org.uk::05b14e76-2381-4787-b8d4-175a1f191ced" providerId="AD" clId="Web-{0219CF70-817F-D2DF-7D34-002A33B23CC6}" dt="2025-09-30T16:42:32.358" v="80"/>
          <ac:spMkLst>
            <pc:docMk/>
            <pc:sldMk cId="388211686" sldId="304"/>
            <ac:spMk id="5" creationId="{09AC402E-16B3-5658-BDC6-64F3E87D5EFE}"/>
          </ac:spMkLst>
        </pc:spChg>
        <pc:spChg chg="mod">
          <ac:chgData name="Nicky Ruddick" userId="S::nicky.ruddick@communityfirstyorkshire.org.uk::05b14e76-2381-4787-b8d4-175a1f191ced" providerId="AD" clId="Web-{0219CF70-817F-D2DF-7D34-002A33B23CC6}" dt="2025-09-30T16:42:01.170" v="74" actId="20577"/>
          <ac:spMkLst>
            <pc:docMk/>
            <pc:sldMk cId="388211686" sldId="304"/>
            <ac:spMk id="9" creationId="{B02F6B89-C6B7-876F-CB55-8E6D60D593B3}"/>
          </ac:spMkLst>
        </pc:spChg>
        <pc:picChg chg="del">
          <ac:chgData name="Nicky Ruddick" userId="S::nicky.ruddick@communityfirstyorkshire.org.uk::05b14e76-2381-4787-b8d4-175a1f191ced" providerId="AD" clId="Web-{0219CF70-817F-D2DF-7D34-002A33B23CC6}" dt="2025-09-30T16:42:20.373" v="76"/>
          <ac:picMkLst>
            <pc:docMk/>
            <pc:sldMk cId="388211686" sldId="304"/>
            <ac:picMk id="2" creationId="{52AF65EE-E59E-2628-E2D9-DEB2ECFF266F}"/>
          </ac:picMkLst>
        </pc:picChg>
        <pc:picChg chg="add mod">
          <ac:chgData name="Nicky Ruddick" userId="S::nicky.ruddick@communityfirstyorkshire.org.uk::05b14e76-2381-4787-b8d4-175a1f191ced" providerId="AD" clId="Web-{0219CF70-817F-D2DF-7D34-002A33B23CC6}" dt="2025-09-30T16:43:16.577" v="85" actId="14100"/>
          <ac:picMkLst>
            <pc:docMk/>
            <pc:sldMk cId="388211686" sldId="304"/>
            <ac:picMk id="3" creationId="{B4AB223A-AB81-6947-3E1F-7A251AA7D617}"/>
          </ac:picMkLst>
        </pc:picChg>
      </pc:sldChg>
      <pc:sldChg chg="addSp modSp modNotes">
        <pc:chgData name="Nicky Ruddick" userId="S::nicky.ruddick@communityfirstyorkshire.org.uk::05b14e76-2381-4787-b8d4-175a1f191ced" providerId="AD" clId="Web-{0219CF70-817F-D2DF-7D34-002A33B23CC6}" dt="2025-09-30T16:40:43.840" v="47" actId="14100"/>
        <pc:sldMkLst>
          <pc:docMk/>
          <pc:sldMk cId="295095844" sldId="309"/>
        </pc:sldMkLst>
        <pc:spChg chg="add mod">
          <ac:chgData name="Nicky Ruddick" userId="S::nicky.ruddick@communityfirstyorkshire.org.uk::05b14e76-2381-4787-b8d4-175a1f191ced" providerId="AD" clId="Web-{0219CF70-817F-D2DF-7D34-002A33B23CC6}" dt="2025-09-30T16:40:02.433" v="33" actId="20577"/>
          <ac:spMkLst>
            <pc:docMk/>
            <pc:sldMk cId="295095844" sldId="309"/>
            <ac:spMk id="3" creationId="{32164B6F-A67C-CAE9-B292-A02ED92363A5}"/>
          </ac:spMkLst>
        </pc:spChg>
        <pc:spChg chg="mod">
          <ac:chgData name="Nicky Ruddick" userId="S::nicky.ruddick@communityfirstyorkshire.org.uk::05b14e76-2381-4787-b8d4-175a1f191ced" providerId="AD" clId="Web-{0219CF70-817F-D2DF-7D34-002A33B23CC6}" dt="2025-09-30T16:40:43.840" v="47" actId="14100"/>
          <ac:spMkLst>
            <pc:docMk/>
            <pc:sldMk cId="295095844" sldId="309"/>
            <ac:spMk id="9" creationId="{E3EC2E7B-5FAE-BD49-AE1C-C638D82DA147}"/>
          </ac:spMkLst>
        </pc:spChg>
        <pc:picChg chg="mod">
          <ac:chgData name="Nicky Ruddick" userId="S::nicky.ruddick@communityfirstyorkshire.org.uk::05b14e76-2381-4787-b8d4-175a1f191ced" providerId="AD" clId="Web-{0219CF70-817F-D2DF-7D34-002A33B23CC6}" dt="2025-09-30T16:38:10.962" v="7" actId="1076"/>
          <ac:picMkLst>
            <pc:docMk/>
            <pc:sldMk cId="295095844" sldId="309"/>
            <ac:picMk id="2" creationId="{DF3C1415-6046-62BC-9B69-F91631D79C04}"/>
          </ac:picMkLst>
        </pc:picChg>
      </pc:sldChg>
      <pc:sldChg chg="modSp">
        <pc:chgData name="Nicky Ruddick" userId="S::nicky.ruddick@communityfirstyorkshire.org.uk::05b14e76-2381-4787-b8d4-175a1f191ced" providerId="AD" clId="Web-{0219CF70-817F-D2DF-7D34-002A33B23CC6}" dt="2025-09-30T16:41:05.153" v="53" actId="1076"/>
        <pc:sldMkLst>
          <pc:docMk/>
          <pc:sldMk cId="2003447934" sldId="310"/>
        </pc:sldMkLst>
        <pc:spChg chg="mod">
          <ac:chgData name="Nicky Ruddick" userId="S::nicky.ruddick@communityfirstyorkshire.org.uk::05b14e76-2381-4787-b8d4-175a1f191ced" providerId="AD" clId="Web-{0219CF70-817F-D2DF-7D34-002A33B23CC6}" dt="2025-09-30T16:41:05.153" v="53" actId="1076"/>
          <ac:spMkLst>
            <pc:docMk/>
            <pc:sldMk cId="2003447934" sldId="310"/>
            <ac:spMk id="9" creationId="{4FC77266-F2FF-2E1D-002B-0BDD5B7B35D3}"/>
          </ac:spMkLst>
        </pc:spChg>
      </pc:sldChg>
      <pc:sldChg chg="modSp">
        <pc:chgData name="Nicky Ruddick" userId="S::nicky.ruddick@communityfirstyorkshire.org.uk::05b14e76-2381-4787-b8d4-175a1f191ced" providerId="AD" clId="Web-{0219CF70-817F-D2DF-7D34-002A33B23CC6}" dt="2025-09-30T16:41:34.998" v="68" actId="14100"/>
        <pc:sldMkLst>
          <pc:docMk/>
          <pc:sldMk cId="2664213263" sldId="311"/>
        </pc:sldMkLst>
        <pc:spChg chg="mod">
          <ac:chgData name="Nicky Ruddick" userId="S::nicky.ruddick@communityfirstyorkshire.org.uk::05b14e76-2381-4787-b8d4-175a1f191ced" providerId="AD" clId="Web-{0219CF70-817F-D2DF-7D34-002A33B23CC6}" dt="2025-09-30T16:41:34.998" v="68" actId="14100"/>
          <ac:spMkLst>
            <pc:docMk/>
            <pc:sldMk cId="2664213263" sldId="311"/>
            <ac:spMk id="9" creationId="{FADFC9E7-B022-B271-A5C8-D12A638E6208}"/>
          </ac:spMkLst>
        </pc:spChg>
      </pc:sldChg>
      <pc:sldChg chg="modNotes">
        <pc:chgData name="Nicky Ruddick" userId="S::nicky.ruddick@communityfirstyorkshire.org.uk::05b14e76-2381-4787-b8d4-175a1f191ced" providerId="AD" clId="Web-{0219CF70-817F-D2DF-7D34-002A33B23CC6}" dt="2025-09-30T16:43:09.827" v="84"/>
        <pc:sldMkLst>
          <pc:docMk/>
          <pc:sldMk cId="2101695472" sldId="313"/>
        </pc:sldMkLst>
      </pc:sldChg>
    </pc:docChg>
  </pc:docChgLst>
  <pc:docChgLst>
    <pc:chgData name="Nicky Ruddick" userId="S::nicky.ruddick@communityfirstyorkshire.org.uk::05b14e76-2381-4787-b8d4-175a1f191ced" providerId="AD" clId="Web-{5D420434-661E-732B-3D84-E37641FBD666}"/>
    <pc:docChg chg="modSld">
      <pc:chgData name="Nicky Ruddick" userId="S::nicky.ruddick@communityfirstyorkshire.org.uk::05b14e76-2381-4787-b8d4-175a1f191ced" providerId="AD" clId="Web-{5D420434-661E-732B-3D84-E37641FBD666}" dt="2025-09-30T16:44:57.905" v="7" actId="1076"/>
      <pc:docMkLst>
        <pc:docMk/>
      </pc:docMkLst>
      <pc:sldChg chg="addSp delSp modSp">
        <pc:chgData name="Nicky Ruddick" userId="S::nicky.ruddick@communityfirstyorkshire.org.uk::05b14e76-2381-4787-b8d4-175a1f191ced" providerId="AD" clId="Web-{5D420434-661E-732B-3D84-E37641FBD666}" dt="2025-09-30T16:44:12.231" v="5" actId="14100"/>
        <pc:sldMkLst>
          <pc:docMk/>
          <pc:sldMk cId="2883989970" sldId="290"/>
        </pc:sldMkLst>
        <pc:picChg chg="add mod">
          <ac:chgData name="Nicky Ruddick" userId="S::nicky.ruddick@communityfirstyorkshire.org.uk::05b14e76-2381-4787-b8d4-175a1f191ced" providerId="AD" clId="Web-{5D420434-661E-732B-3D84-E37641FBD666}" dt="2025-09-30T16:44:12.231" v="5" actId="14100"/>
          <ac:picMkLst>
            <pc:docMk/>
            <pc:sldMk cId="2883989970" sldId="290"/>
            <ac:picMk id="3" creationId="{BC6DA9D8-ACE5-5EB0-FF8B-3EDBB3C8932F}"/>
          </ac:picMkLst>
        </pc:picChg>
        <pc:picChg chg="del">
          <ac:chgData name="Nicky Ruddick" userId="S::nicky.ruddick@communityfirstyorkshire.org.uk::05b14e76-2381-4787-b8d4-175a1f191ced" providerId="AD" clId="Web-{5D420434-661E-732B-3D84-E37641FBD666}" dt="2025-09-30T16:43:54.293" v="0"/>
          <ac:picMkLst>
            <pc:docMk/>
            <pc:sldMk cId="2883989970" sldId="290"/>
            <ac:picMk id="8" creationId="{5D62874A-9E51-316A-AB90-50C75A8664BD}"/>
          </ac:picMkLst>
        </pc:picChg>
      </pc:sldChg>
      <pc:sldChg chg="modSp">
        <pc:chgData name="Nicky Ruddick" userId="S::nicky.ruddick@communityfirstyorkshire.org.uk::05b14e76-2381-4787-b8d4-175a1f191ced" providerId="AD" clId="Web-{5D420434-661E-732B-3D84-E37641FBD666}" dt="2025-09-30T16:44:57.905" v="7" actId="1076"/>
        <pc:sldMkLst>
          <pc:docMk/>
          <pc:sldMk cId="3212651456" sldId="308"/>
        </pc:sldMkLst>
        <pc:picChg chg="mod">
          <ac:chgData name="Nicky Ruddick" userId="S::nicky.ruddick@communityfirstyorkshire.org.uk::05b14e76-2381-4787-b8d4-175a1f191ced" providerId="AD" clId="Web-{5D420434-661E-732B-3D84-E37641FBD666}" dt="2025-09-30T16:44:57.905" v="7" actId="1076"/>
          <ac:picMkLst>
            <pc:docMk/>
            <pc:sldMk cId="3212651456" sldId="308"/>
            <ac:picMk id="7" creationId="{0F2CFD1F-83B9-F922-D3EA-446FF4B5284D}"/>
          </ac:picMkLst>
        </pc:picChg>
        <pc:picChg chg="mod">
          <ac:chgData name="Nicky Ruddick" userId="S::nicky.ruddick@communityfirstyorkshire.org.uk::05b14e76-2381-4787-b8d4-175a1f191ced" providerId="AD" clId="Web-{5D420434-661E-732B-3D84-E37641FBD666}" dt="2025-09-30T16:44:56.046" v="6" actId="1076"/>
          <ac:picMkLst>
            <pc:docMk/>
            <pc:sldMk cId="3212651456" sldId="308"/>
            <ac:picMk id="8" creationId="{F258B2AA-EBAF-9B87-D659-5A418441985E}"/>
          </ac:picMkLst>
        </pc:picChg>
      </pc:sldChg>
    </pc:docChg>
  </pc:docChgLst>
  <pc:docChgLst>
    <pc:chgData name="Hilary Ashton" userId="S::hilary.ashton@communityfirstyorkshire.org.uk::200ad797-ee83-4c10-a62a-2f1f3f79677d" providerId="AD" clId="Web-{E9D58899-03B8-F246-4DF9-5774C2C47234}"/>
    <pc:docChg chg="modSld">
      <pc:chgData name="Hilary Ashton" userId="S::hilary.ashton@communityfirstyorkshire.org.uk::200ad797-ee83-4c10-a62a-2f1f3f79677d" providerId="AD" clId="Web-{E9D58899-03B8-F246-4DF9-5774C2C47234}" dt="2025-10-01T11:21:05.997" v="0" actId="20577"/>
      <pc:docMkLst>
        <pc:docMk/>
      </pc:docMkLst>
      <pc:sldChg chg="modSp">
        <pc:chgData name="Hilary Ashton" userId="S::hilary.ashton@communityfirstyorkshire.org.uk::200ad797-ee83-4c10-a62a-2f1f3f79677d" providerId="AD" clId="Web-{E9D58899-03B8-F246-4DF9-5774C2C47234}" dt="2025-10-01T11:21:05.997" v="0" actId="20577"/>
        <pc:sldMkLst>
          <pc:docMk/>
          <pc:sldMk cId="1172657733" sldId="296"/>
        </pc:sldMkLst>
        <pc:spChg chg="mod">
          <ac:chgData name="Hilary Ashton" userId="S::hilary.ashton@communityfirstyorkshire.org.uk::200ad797-ee83-4c10-a62a-2f1f3f79677d" providerId="AD" clId="Web-{E9D58899-03B8-F246-4DF9-5774C2C47234}" dt="2025-10-01T11:21:05.997" v="0" actId="20577"/>
          <ac:spMkLst>
            <pc:docMk/>
            <pc:sldMk cId="1172657733" sldId="296"/>
            <ac:spMk id="4" creationId="{301C77E2-9307-9B8A-B74D-F6CBC609F4A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7A87B-787E-95DC-F4B6-7A05545108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CB8B2A-B48C-27F6-8517-E8A0CD98C0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64265-9EC4-4409-96B9-3A261F429856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D3A760-3D3B-2696-0C91-59A3FD3A9A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1576-62DC-639F-D34D-D3C375CE5C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48E843-ADF1-4045-9DF4-9E0E3ADE4B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18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467E84-5FA0-45F3-B3B8-BCB828DDC4BC}" type="datetimeFigureOut">
              <a:rPr lang="en-GB" smtClean="0"/>
              <a:t>01/10/2025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7CF88-308E-4835-9785-C870FA7F90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232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5439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70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5CC3A-59D0-6CCC-F640-1875817CE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F8639B-CE37-01F3-21C9-0C4209254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47D267-266D-0788-C625-747C068B4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E00FB-B82D-BCA9-1D74-EFCFF0C43B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01913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6B731-E3C9-01B1-0015-17B23040E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525F65-593A-BBDB-D824-C3E3320917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4142F7-3E7F-336C-5418-9F13975EF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Newsletters, Facebook promotions, </a:t>
            </a: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035A4-EAEF-E55A-52FF-DFC69FF7BD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6769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5D705-7EF1-B34D-2FF7-8A77375A0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0ED0037-52D9-BFCC-91C6-AA738378E6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52A80-12C8-46B4-C0F7-6C3D99F380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27EAE7-39BE-B0C1-729D-77EA167593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683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FBD62-0689-F56A-57A6-CA60C781CF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F3D73B-1F60-FFBD-8F6B-DE7068937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B4485-5ADD-D09A-D864-5B79396D6B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Also possibility of obtaining grant funding for installation of  electric vehicle chargers and charging for community use.</a:t>
            </a:r>
            <a:endParaRPr lang="en-GB">
              <a:latin typeface="Aptos" panose="02110004020202020204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DDFE4-46FD-1F53-7BEC-3A5958ECC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055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56C65-E39C-9AEB-C73D-EBD615D03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D0B80B-7CE5-7419-C591-2CDD5118C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573D5-172B-B69A-6D47-F74587C69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ptos"/>
                <a:ea typeface="Calibri"/>
                <a:cs typeface="Calibri"/>
              </a:rPr>
              <a:t>Handout – current grants for village hall projects</a:t>
            </a:r>
          </a:p>
          <a:p>
            <a:endParaRPr lang="en-US" b="1">
              <a:latin typeface="Aptos"/>
              <a:ea typeface="Calibri"/>
              <a:cs typeface="Calibri"/>
            </a:endParaRPr>
          </a:p>
          <a:p>
            <a:r>
              <a:rPr lang="en-US" b="1" dirty="0">
                <a:latin typeface="Aptos"/>
                <a:ea typeface="Calibri"/>
                <a:cs typeface="Calibri"/>
              </a:rPr>
              <a:t>Grants could be for </a:t>
            </a:r>
            <a:r>
              <a:rPr lang="en-US" b="1" dirty="0" err="1">
                <a:latin typeface="Aptos"/>
                <a:ea typeface="Calibri"/>
                <a:cs typeface="Calibri"/>
              </a:rPr>
              <a:t>trialling</a:t>
            </a:r>
            <a:r>
              <a:rPr lang="en-US" b="1" dirty="0">
                <a:latin typeface="Aptos"/>
                <a:ea typeface="Calibri"/>
                <a:cs typeface="Calibri"/>
              </a:rPr>
              <a:t> new activities, making improvements to the hall to increase the usage, installing systems which may save time and money such as HIVE heating control system, insulating the hall, new windows </a:t>
            </a:r>
            <a:r>
              <a:rPr lang="en-US" b="1" dirty="0" err="1">
                <a:latin typeface="Aptos"/>
                <a:ea typeface="Calibri"/>
                <a:cs typeface="Calibri"/>
              </a:rPr>
              <a:t>etc</a:t>
            </a:r>
            <a:r>
              <a:rPr lang="en-US" b="1" dirty="0">
                <a:latin typeface="Aptos"/>
                <a:ea typeface="Calibri"/>
                <a:cs typeface="Calibri"/>
              </a:rPr>
              <a:t> or income generation from electric car charging points.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CAED93-2209-967E-7601-B1B16FB4C7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0677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5960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068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8DA9C-E589-A002-9453-FFDE6F7F33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BCE1D8-A720-B363-D13A-4792996280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C0E674-A777-743A-F64E-6082E3FE80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0E832-5520-041D-EB38-5CC2CF4BA1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455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617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378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rgbClr val="0070C0"/>
                </a:solidFill>
              </a:rPr>
              <a:t>Take post it notes on Biggest Challenges Sheets and discuss if issue is internal or external, divide onto two flipchart sheets, internal/external</a:t>
            </a:r>
            <a:endParaRPr lang="en-US">
              <a:solidFill>
                <a:srgbClr val="0070C0"/>
              </a:solidFill>
            </a:endParaRPr>
          </a:p>
          <a:p>
            <a:r>
              <a:rPr lang="en-GB">
                <a:solidFill>
                  <a:srgbClr val="0070C0"/>
                </a:solidFill>
              </a:rPr>
              <a:t>What is the biggest drain on your resources right now?</a:t>
            </a:r>
            <a:r>
              <a:rPr lang="en-GB" b="1">
                <a:solidFill>
                  <a:srgbClr val="0070C0"/>
                </a:solidFill>
              </a:rPr>
              <a:t> 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 b="1">
                <a:solidFill>
                  <a:srgbClr val="0070C0"/>
                </a:solidFill>
              </a:rPr>
              <a:t>Areas to be discussed, hopefully in line with issues raised on Biggest Challenges exercise: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 b="1">
                <a:solidFill>
                  <a:srgbClr val="0070C0"/>
                </a:solidFill>
              </a:rPr>
              <a:t>Pricing  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Review hire charges regularly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Cashflow Forecasts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 b="1">
                <a:solidFill>
                  <a:srgbClr val="0070C0"/>
                </a:solidFill>
              </a:rPr>
              <a:t>Promotion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Use Social Media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Effective website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 b="1">
                <a:solidFill>
                  <a:srgbClr val="0070C0"/>
                </a:solidFill>
              </a:rPr>
              <a:t>Improving facilities and increasing bookings: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Facilities - Good heating, good acoustics, </a:t>
            </a:r>
            <a:r>
              <a:rPr lang="en-GB" err="1">
                <a:solidFill>
                  <a:srgbClr val="0070C0"/>
                </a:solidFill>
              </a:rPr>
              <a:t>relaible</a:t>
            </a:r>
            <a:r>
              <a:rPr lang="en-GB">
                <a:solidFill>
                  <a:srgbClr val="0070C0"/>
                </a:solidFill>
              </a:rPr>
              <a:t> </a:t>
            </a:r>
            <a:r>
              <a:rPr lang="en-GB" err="1">
                <a:solidFill>
                  <a:srgbClr val="0070C0"/>
                </a:solidFill>
              </a:rPr>
              <a:t>Wifi</a:t>
            </a:r>
            <a:r>
              <a:rPr lang="en-GB">
                <a:solidFill>
                  <a:srgbClr val="0070C0"/>
                </a:solidFill>
              </a:rPr>
              <a:t>, accessible toilets, modern kitchen 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Mapping out bookings to identify gaps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Research what other village halls in your area offer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Working with CFY to secure funding to improve facilities.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 b="1">
                <a:solidFill>
                  <a:srgbClr val="0070C0"/>
                </a:solidFill>
              </a:rPr>
              <a:t>Engaging your community: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Community Consultation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Mini Steering groups for planning events &amp; activities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>
                <a:solidFill>
                  <a:srgbClr val="0070C0"/>
                </a:solidFill>
              </a:rPr>
              <a:t>Partner</a:t>
            </a:r>
            <a:r>
              <a:rPr lang="en-GB" b="1">
                <a:solidFill>
                  <a:srgbClr val="0070C0"/>
                </a:solidFill>
              </a:rPr>
              <a:t> </a:t>
            </a:r>
            <a:r>
              <a:rPr lang="en-GB">
                <a:solidFill>
                  <a:srgbClr val="0070C0"/>
                </a:solidFill>
              </a:rPr>
              <a:t>with</a:t>
            </a:r>
            <a:r>
              <a:rPr lang="en-GB" b="1">
                <a:solidFill>
                  <a:srgbClr val="0070C0"/>
                </a:solidFill>
              </a:rPr>
              <a:t> </a:t>
            </a:r>
            <a:r>
              <a:rPr lang="en-GB">
                <a:solidFill>
                  <a:srgbClr val="0070C0"/>
                </a:solidFill>
              </a:rPr>
              <a:t>local</a:t>
            </a:r>
            <a:r>
              <a:rPr lang="en-GB" b="1">
                <a:solidFill>
                  <a:srgbClr val="0070C0"/>
                </a:solidFill>
              </a:rPr>
              <a:t> </a:t>
            </a:r>
            <a:r>
              <a:rPr lang="en-GB">
                <a:solidFill>
                  <a:srgbClr val="0070C0"/>
                </a:solidFill>
              </a:rPr>
              <a:t>businesses/Sponsorship of events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solidFill>
                <a:srgbClr val="0070C0"/>
              </a:solidFill>
            </a:endParaRPr>
          </a:p>
          <a:p>
            <a:r>
              <a:rPr lang="en-GB" b="1" i="1">
                <a:solidFill>
                  <a:srgbClr val="0070C0"/>
                </a:solidFill>
              </a:rPr>
              <a:t>Managing Costs: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 i="1">
                <a:solidFill>
                  <a:srgbClr val="0070C0"/>
                </a:solidFill>
              </a:rPr>
              <a:t>Volunteer skill-sharing (marketing, bookkeeping, repairs)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 i="1">
                <a:solidFill>
                  <a:srgbClr val="0070C0"/>
                </a:solidFill>
              </a:rPr>
              <a:t>Insurance</a:t>
            </a:r>
            <a:endParaRPr lang="en-US">
              <a:solidFill>
                <a:srgbClr val="0070C0"/>
              </a:solidFill>
            </a:endParaRPr>
          </a:p>
          <a:p>
            <a:pPr marL="285750" indent="-285750">
              <a:buFont typeface="Symbol"/>
              <a:buChar char="•"/>
            </a:pPr>
            <a:r>
              <a:rPr lang="en-GB" i="1">
                <a:solidFill>
                  <a:srgbClr val="0070C0"/>
                </a:solidFill>
              </a:rPr>
              <a:t>Utility Bills - Utility Aid, 5% VAT on electric/gas bills</a:t>
            </a:r>
            <a:endParaRPr lang="en-US">
              <a:solidFill>
                <a:srgbClr val="0070C0"/>
              </a:solidFill>
            </a:endParaRPr>
          </a:p>
          <a:p>
            <a:endParaRPr lang="en-US">
              <a:latin typeface="Calibri"/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186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7C56A-BA5A-0836-2945-8B416F29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26EC18-A0DF-EF51-5F86-804876495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CF1F62-00C0-75FB-80D1-3B54D98B9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8CF6B-9055-727F-E58E-164974649E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5101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104AD-8E74-FFF3-8AF6-D7C6E326F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A8DD99-B262-AF9A-AFB8-5253981999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C868B8-46E6-0FFD-C808-7607DD2D53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BD068-299D-D498-8B9F-E6289D6F8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5279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E2C82-3A76-0569-7458-FD8176A24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207E04-F387-7102-C1CD-7C6EA37BBD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D31DD7-AF8C-33D7-D844-999F66180D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64E8E-F1CB-06C6-B750-0AB1325355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55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7DE03-6EF2-0176-B7CD-90639662A7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C2D139-5F07-20AB-B8A3-993423C550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4A6DEC-4CCE-58DE-D90A-E4B21B0097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GB"/>
              <a:t>Upcoming gift aid training session. 6th October 2025 1pm – 3pm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solidFill>
                  <a:srgbClr val="6AC12C"/>
                </a:solidFill>
              </a:rPr>
              <a:t>Reclaim 25p for every £1 donated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391D9-58C7-0716-BBCB-8AD1DFE15D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6036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4E661-7091-3061-288E-FB3A8233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04556-E36E-BDED-BD4B-212607F240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A5C2B-E5B3-A46E-38AD-AC843D858A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ptos"/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21356-6FAD-D0B9-32AD-6C06B848F3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7CF88-308E-4835-9785-C870FA7F903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84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Picture">
            <a:extLst>
              <a:ext uri="{FF2B5EF4-FFF2-40B4-BE49-F238E27FC236}">
                <a16:creationId xmlns:a16="http://schemas.microsoft.com/office/drawing/2014/main" id="{94B309CD-DD31-B0AD-6BC0-AA97926189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2" r="1104" b="5001"/>
          <a:stretch>
            <a:fillRect/>
          </a:stretch>
        </p:blipFill>
        <p:spPr>
          <a:xfrm>
            <a:off x="0" y="0"/>
            <a:ext cx="7320482" cy="6858000"/>
          </a:xfrm>
          <a:prstGeom prst="rect">
            <a:avLst/>
          </a:prstGeom>
        </p:spPr>
      </p:pic>
      <p:pic>
        <p:nvPicPr>
          <p:cNvPr id="8" name="Background graphic" descr="A screenshot of a video game&#10;&#10;Description automatically generated">
            <a:extLst>
              <a:ext uri="{FF2B5EF4-FFF2-40B4-BE49-F238E27FC236}">
                <a16:creationId xmlns:a16="http://schemas.microsoft.com/office/drawing/2014/main" id="{A2F97048-2D52-C447-6848-C49C7C6CD9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AC0C691-CA7D-5DFA-5807-5D2EB1D4C7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83240" y="3568075"/>
            <a:ext cx="4976813" cy="467897"/>
          </a:xfrm>
        </p:spPr>
        <p:txBody>
          <a:bodyPr>
            <a:noAutofit/>
          </a:bodyPr>
          <a:lstStyle>
            <a:lvl1pPr marL="0" indent="0" algn="l">
              <a:buNone/>
              <a:defRPr sz="20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DBAEB1-E1A1-435E-9A95-1DA2F63EB3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6983240" y="2046198"/>
            <a:ext cx="5725831" cy="1276779"/>
          </a:xfrm>
          <a:noFill/>
        </p:spPr>
        <p:txBody>
          <a:bodyPr anchor="b">
            <a:noAutofit/>
          </a:bodyPr>
          <a:lstStyle>
            <a:lvl1pPr algn="l"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203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 cover 2">
    <p:bg>
      <p:bgPr>
        <a:solidFill>
          <a:srgbClr val="F8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ackground picture" descr="A aerial view of a row of houses&#10;&#10;Description automatically generated">
            <a:extLst>
              <a:ext uri="{FF2B5EF4-FFF2-40B4-BE49-F238E27FC236}">
                <a16:creationId xmlns:a16="http://schemas.microsoft.com/office/drawing/2014/main" id="{1F4EF5FA-3009-0A78-D061-B21D53133A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8156" cy="6771992"/>
          </a:xfrm>
          <a:prstGeom prst="rect">
            <a:avLst/>
          </a:prstGeom>
        </p:spPr>
      </p:pic>
      <p:pic>
        <p:nvPicPr>
          <p:cNvPr id="9" name="Background graphic" descr="A screenshot of a video game&#10;&#10;Description automatically generated">
            <a:extLst>
              <a:ext uri="{FF2B5EF4-FFF2-40B4-BE49-F238E27FC236}">
                <a16:creationId xmlns:a16="http://schemas.microsoft.com/office/drawing/2014/main" id="{F7A35589-A142-D96A-41FF-BB432B79B1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12C7C8E-1B5C-7AD2-E38B-1BBF6D4AA5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1"/>
          </p:nvPr>
        </p:nvSpPr>
        <p:spPr>
          <a:xfrm>
            <a:off x="7023800" y="3856138"/>
            <a:ext cx="3623244" cy="204792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9AB8E9A-32DC-6941-4128-C04EF7CBE052}"/>
              </a:ext>
            </a:extLst>
          </p:cNvPr>
          <p:cNvSpPr>
            <a:spLocks noGrp="1"/>
          </p:cNvSpPr>
          <p:nvPr>
            <p:ph type="body" sz="quarter" idx="4294967295" hasCustomPrompt="1"/>
          </p:nvPr>
        </p:nvSpPr>
        <p:spPr>
          <a:xfrm>
            <a:off x="7023800" y="2548128"/>
            <a:ext cx="4268844" cy="453734"/>
          </a:xfrm>
        </p:spPr>
        <p:txBody>
          <a:bodyPr>
            <a:normAutofit lnSpcReduction="10000"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insert subheading</a:t>
            </a:r>
          </a:p>
        </p:txBody>
      </p:sp>
      <p:sp>
        <p:nvSpPr>
          <p:cNvPr id="3" name="Title 3">
            <a:extLst>
              <a:ext uri="{FF2B5EF4-FFF2-40B4-BE49-F238E27FC236}">
                <a16:creationId xmlns:a16="http://schemas.microsoft.com/office/drawing/2014/main" id="{DD30717C-08B5-E0E6-377F-8FA42AAB93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23800" y="1894203"/>
            <a:ext cx="4268844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6036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bloc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graphic" descr="A white background with blue and white flowers&#10;&#10;Description automatically generated">
            <a:extLst>
              <a:ext uri="{FF2B5EF4-FFF2-40B4-BE49-F238E27FC236}">
                <a16:creationId xmlns:a16="http://schemas.microsoft.com/office/drawing/2014/main" id="{03F61306-CF74-608D-8B10-DAA4A1D7F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858D17C-705A-188A-4EF6-AB36BECC63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2238" y="2257424"/>
            <a:ext cx="11039435" cy="397582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6AF76-3AAA-3BA1-0F69-84DBC4FE05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238" y="1331605"/>
            <a:ext cx="8059738" cy="49335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a sub heading</a:t>
            </a:r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A20E90A-CF07-88AE-BE09-0CE6E299A8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237" y="624755"/>
            <a:ext cx="8059737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50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ne content layout with pic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pund graphic" descr="A white background with blue and white flowers&#10;&#10;Description automatically generated">
            <a:extLst>
              <a:ext uri="{FF2B5EF4-FFF2-40B4-BE49-F238E27FC236}">
                <a16:creationId xmlns:a16="http://schemas.microsoft.com/office/drawing/2014/main" id="{6EC2906A-E0D9-2F28-1281-09BFCF70B0E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858D17C-705A-188A-4EF6-AB36BECC63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823855" y="2271712"/>
            <a:ext cx="7827818" cy="396153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add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6AF76-3AAA-3BA1-0F69-84DBC4FE05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3207" y="1431311"/>
            <a:ext cx="8059738" cy="49335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a sub heading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42D52A-701E-BBBB-51D9-F5C7B75F09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238" y="2271712"/>
            <a:ext cx="2781300" cy="253523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EBA9440D-DEB3-78F2-7A97-586A6CAAAB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238" y="793915"/>
            <a:ext cx="8059737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09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ne content layout with pic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pund graphic" descr="A white background with blue and white flowers&#10;&#10;Description automatically generated">
            <a:extLst>
              <a:ext uri="{FF2B5EF4-FFF2-40B4-BE49-F238E27FC236}">
                <a16:creationId xmlns:a16="http://schemas.microsoft.com/office/drawing/2014/main" id="{B70D2B5A-73F6-DD17-B59F-B4AFA92C1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42D52A-701E-BBBB-51D9-F5C7B75F09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25378" y="2343150"/>
            <a:ext cx="2781300" cy="2535237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2858D17C-705A-188A-4EF6-AB36BECC63F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12238" y="2343150"/>
            <a:ext cx="7827818" cy="389009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36AF76-3AAA-3BA1-0F69-84DBC4FE05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2238" y="1471720"/>
            <a:ext cx="8059738" cy="493351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a sub heading</a:t>
            </a:r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CABE553E-6A50-6D62-F109-9DFE7D2E39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238" y="793915"/>
            <a:ext cx="8059737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225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p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D906DFC4-DFBE-7E07-AD51-0EFD88191D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9A430B95-0E57-526E-BE56-B3D186CC46D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03184" y="2055648"/>
            <a:ext cx="4679950" cy="4118049"/>
          </a:xfr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add content</a:t>
            </a:r>
            <a:endParaRPr lang="en-GB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E186A59D-A415-91CD-71F5-5AC3B3E4AE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336390" y="2055096"/>
            <a:ext cx="4680000" cy="411804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ad content</a:t>
            </a:r>
            <a:endParaRPr lang="en-GB"/>
          </a:p>
        </p:txBody>
      </p:sp>
      <p:sp>
        <p:nvSpPr>
          <p:cNvPr id="3" name="Sub heading">
            <a:extLst>
              <a:ext uri="{FF2B5EF4-FFF2-40B4-BE49-F238E27FC236}">
                <a16:creationId xmlns:a16="http://schemas.microsoft.com/office/drawing/2014/main" id="{A357521C-3A63-08F6-CCE7-59B59F9172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584" y="1370241"/>
            <a:ext cx="9309100" cy="493713"/>
          </a:xfr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a sub heading</a:t>
            </a:r>
          </a:p>
          <a:p>
            <a:pPr lvl="0"/>
            <a:endParaRPr lang="en-GB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52E4B335-BE57-C925-F5D4-8B220BA31B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8584" y="789550"/>
            <a:ext cx="8059737" cy="58069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insert header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935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ckgrpund graphic" descr="A white screen with blue and white flowers&#10;&#10;Description automatically generated">
            <a:extLst>
              <a:ext uri="{FF2B5EF4-FFF2-40B4-BE49-F238E27FC236}">
                <a16:creationId xmlns:a16="http://schemas.microsoft.com/office/drawing/2014/main" id="{4D50EA69-2FC8-962A-E525-EC417A4505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070B583-919F-71FE-BA8E-CCE3738526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42200" y="5743575"/>
            <a:ext cx="5230812" cy="4286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/>
              <a:t>Click to add caption</a:t>
            </a:r>
          </a:p>
          <a:p>
            <a:pPr lvl="0"/>
            <a:endParaRPr lang="en-GB"/>
          </a:p>
        </p:txBody>
      </p:sp>
      <p:sp>
        <p:nvSpPr>
          <p:cNvPr id="4" name="Media Placeholder 3">
            <a:extLst>
              <a:ext uri="{FF2B5EF4-FFF2-40B4-BE49-F238E27FC236}">
                <a16:creationId xmlns:a16="http://schemas.microsoft.com/office/drawing/2014/main" id="{3A448B45-3A15-1DCC-57E7-6E3C79643409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242200" y="1372322"/>
            <a:ext cx="7707600" cy="43354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media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79FE4-42CB-CEB9-09A0-9908FD0B62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876309" cy="75709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add heading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798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p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664BACD0-B1AF-E76D-6AB1-65267F9533E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479FE4-42CB-CEB9-09A0-9908FD0B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725343"/>
            <a:ext cx="7876309" cy="757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7" name="Picture 6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AD7FBE4-CE08-6FA4-BC1F-851D506616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1700065"/>
            <a:ext cx="757093" cy="757093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1EBA40-3FCA-C9C8-CF98-DA8AAEDDCF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60072" y="1884218"/>
            <a:ext cx="6871855" cy="405938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insert quote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883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ackgrpund graphic" descr="A white background with blue and yellow text&#10;&#10;Description automatically generated">
            <a:extLst>
              <a:ext uri="{FF2B5EF4-FFF2-40B4-BE49-F238E27FC236}">
                <a16:creationId xmlns:a16="http://schemas.microsoft.com/office/drawing/2014/main" id="{43075BFF-7FFC-BB98-34BD-52DEB4E283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ue quote marks on a black background&#10;&#10;Description automatically generated">
            <a:extLst>
              <a:ext uri="{FF2B5EF4-FFF2-40B4-BE49-F238E27FC236}">
                <a16:creationId xmlns:a16="http://schemas.microsoft.com/office/drawing/2014/main" id="{2AD7FBE4-CE08-6FA4-BC1F-851D506616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91" y="1644646"/>
            <a:ext cx="757093" cy="757093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715AF01-1B8A-952A-68B4-264F26FBD0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32724" y="1814945"/>
            <a:ext cx="2771775" cy="250666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81EBA40-3FCA-C9C8-CF98-DA8AAEDDCF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4945" y="1814945"/>
            <a:ext cx="6871855" cy="405938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Click to insert quote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479FE4-42CB-CEB9-09A0-9908FD0B6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725343"/>
            <a:ext cx="7876309" cy="7570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63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9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24D71D-3B6F-4F5F-49C2-8AFF58569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70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FE17-D508-223A-A286-8B8D1393B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14563"/>
            <a:ext cx="10515600" cy="39433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151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62" r:id="rId7"/>
    <p:sldLayoutId id="2147483663" r:id="rId8"/>
    <p:sldLayoutId id="214748366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www.bag2school.co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emptiesplease.com/" TargetMode="External"/><Relationship Id="rId5" Type="http://schemas.openxmlformats.org/officeDocument/2006/relationships/hyperlink" Target="https://www.amazon.com/b?ie=UTF8&amp;node=13853235011" TargetMode="External"/><Relationship Id="rId4" Type="http://schemas.openxmlformats.org/officeDocument/2006/relationships/hyperlink" Target="https://inpost.co.uk/business/host-a-locker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s.office.com/Pages/ResponsePage.aspx?id=y0UjdGaBwkaX7GAjwJteyGaGsZtc5zVJv8bb7ouwBcJUNjROUzVSUUNUMTlGRE5FRlI5VlpNQk0xVy4u" TargetMode="External"/><Relationship Id="rId2" Type="http://schemas.openxmlformats.org/officeDocument/2006/relationships/hyperlink" Target="https://www.communityfirstyorkshire.org.uk/resources/toolkits/effective-community-engagement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www.communitysupportny.org.uk/event/basic-bookkeeping-using-the-wycas-cashbook-8oct25/" TargetMode="External"/><Relationship Id="rId7" Type="http://schemas.openxmlformats.org/officeDocument/2006/relationships/hyperlink" Target="https://www.communitysupportny.org.uk/event/" TargetMode="External"/><Relationship Id="rId2" Type="http://schemas.openxmlformats.org/officeDocument/2006/relationships/hyperlink" Target="https://www.communitysupportny.org.uk/event/getting-started-with-gift-aid/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communitysupportny.org.uk/event/financial-reports-to-trustees-2dec25/" TargetMode="External"/><Relationship Id="rId5" Type="http://schemas.openxmlformats.org/officeDocument/2006/relationships/hyperlink" Target="https://www.communitysupportny.org.uk/event/national-lottery-awards-for-all-bitesize-funding-workshop-2/" TargetMode="External"/><Relationship Id="rId4" Type="http://schemas.openxmlformats.org/officeDocument/2006/relationships/hyperlink" Target="https://www.communitysupportny.org.uk/event/safeguarding-responsibilities-for-trustees-and-management-committees-17nov2025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F664FA7C-5EF7-EAA0-A401-E8558F73F5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51613" y="4164315"/>
            <a:ext cx="4976813" cy="46789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latin typeface="Calibri"/>
                <a:ea typeface="Calibri"/>
                <a:cs typeface="Calibri"/>
              </a:rPr>
              <a:t>24 September 2025</a:t>
            </a:r>
            <a:endParaRPr lang="en-US" sz="2400">
              <a:latin typeface="Calibri"/>
              <a:ea typeface="Calibri"/>
              <a:cs typeface="Calibri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F8F2DC-545B-325A-83A6-3BDD4C4121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613" y="2916936"/>
            <a:ext cx="6165533" cy="1481328"/>
          </a:xfrm>
        </p:spPr>
        <p:txBody>
          <a:bodyPr/>
          <a:lstStyle/>
          <a:p>
            <a:r>
              <a:rPr lang="en-GB" sz="3200" err="1">
                <a:latin typeface="Calibri"/>
                <a:ea typeface="Calibri"/>
                <a:cs typeface="Calibri"/>
              </a:rPr>
              <a:t>CNet</a:t>
            </a:r>
            <a:r>
              <a:rPr lang="en-GB" sz="3200">
                <a:latin typeface="Calibri"/>
                <a:ea typeface="Calibri"/>
                <a:cs typeface="Calibri"/>
              </a:rPr>
              <a:t>: Making Your Hall Pay Its Way</a:t>
            </a:r>
            <a:br>
              <a:rPr lang="en-GB" sz="3200">
                <a:latin typeface="Calibri"/>
                <a:ea typeface="Calibri"/>
                <a:cs typeface="Calibri"/>
              </a:rPr>
            </a:br>
            <a:endParaRPr lang="en-US" sz="32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21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2029D-8C1C-6D73-9AC1-8317FCE12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A0F1-106A-2853-37CC-6C8D827AD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974" y="737821"/>
            <a:ext cx="5603289" cy="580691"/>
          </a:xfrm>
        </p:spPr>
        <p:txBody>
          <a:bodyPr anchor="ctr">
            <a:noAutofit/>
          </a:bodyPr>
          <a:lstStyle/>
          <a:p>
            <a:r>
              <a:rPr lang="en-US" sz="5400">
                <a:latin typeface="Calibri"/>
                <a:ea typeface="Calibri"/>
                <a:cs typeface="Calibri"/>
              </a:rPr>
              <a:t>Legacy Donations</a:t>
            </a:r>
            <a:endParaRPr lang="en-US" sz="5400"/>
          </a:p>
        </p:txBody>
      </p:sp>
      <p:pic>
        <p:nvPicPr>
          <p:cNvPr id="3" name="Content Placeholder 2" descr="Legacy Clip Art, Transparent PNG ...">
            <a:extLst>
              <a:ext uri="{FF2B5EF4-FFF2-40B4-BE49-F238E27FC236}">
                <a16:creationId xmlns:a16="http://schemas.microsoft.com/office/drawing/2014/main" id="{C5735E61-CBA9-D712-221E-A5CB3DEED7D9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85176" y="1408656"/>
            <a:ext cx="3997491" cy="510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97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B4762D-100D-FA08-6A74-52A80C8E4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A70052-F69A-A7B6-4EE2-0B99F29A31B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3183" y="2055649"/>
            <a:ext cx="6402289" cy="137335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>
              <a:latin typeface="Calibri"/>
              <a:ea typeface="Calibri"/>
              <a:cs typeface="Calibri"/>
            </a:endParaRPr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3EC2E7B-5FAE-BD49-AE1C-C638D82DA1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850" y="1426392"/>
            <a:ext cx="10610893" cy="6393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>
                <a:latin typeface="Calibri"/>
                <a:ea typeface="Calibri"/>
                <a:cs typeface="Calibri"/>
              </a:rPr>
              <a:t>Host a Parcel Locker or Recycling Bin</a:t>
            </a:r>
            <a:endParaRPr lang="en-US" sz="4400" dirty="0"/>
          </a:p>
        </p:txBody>
      </p:sp>
      <p:pic>
        <p:nvPicPr>
          <p:cNvPr id="2" name="Picture 1" descr="A person cleaning a white wall&#10;&#10;AI-generated content may be incorrect.">
            <a:extLst>
              <a:ext uri="{FF2B5EF4-FFF2-40B4-BE49-F238E27FC236}">
                <a16:creationId xmlns:a16="http://schemas.microsoft.com/office/drawing/2014/main" id="{DF3C1415-6046-62BC-9B69-F91631D79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289" y="2343653"/>
            <a:ext cx="4634544" cy="30881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164B6F-A67C-CAE9-B292-A02ED92363A5}"/>
              </a:ext>
            </a:extLst>
          </p:cNvPr>
          <p:cNvSpPr txBox="1"/>
          <p:nvPr/>
        </p:nvSpPr>
        <p:spPr>
          <a:xfrm>
            <a:off x="855784" y="2344615"/>
            <a:ext cx="5509844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err="1">
                <a:latin typeface="Aptos"/>
              </a:rPr>
              <a:t>InPost</a:t>
            </a:r>
            <a:r>
              <a:rPr lang="en-US" sz="1600" b="1" dirty="0">
                <a:latin typeface="Aptos"/>
              </a:rPr>
              <a:t> Lockers </a:t>
            </a:r>
            <a:endParaRPr lang="en-US" sz="1600" b="1" dirty="0">
              <a:solidFill>
                <a:srgbClr val="444444"/>
              </a:solidFill>
              <a:latin typeface="Aptos"/>
            </a:endParaRPr>
          </a:p>
          <a:p>
            <a:pPr algn="ctr"/>
            <a:r>
              <a:rPr lang="en-US" sz="1600" b="1" dirty="0">
                <a:solidFill>
                  <a:srgbClr val="444444"/>
                </a:solidFill>
                <a:latin typeface="Aptos"/>
                <a:hlinkClick r:id="rId4"/>
              </a:rPr>
              <a:t>https://inpost.co.uk/business/host-a-locker</a:t>
            </a:r>
            <a:endParaRPr lang="en-US"/>
          </a:p>
          <a:p>
            <a:pPr algn="ctr"/>
            <a:endParaRPr lang="en-US" sz="1600" b="1" dirty="0">
              <a:solidFill>
                <a:srgbClr val="444444"/>
              </a:solidFill>
              <a:latin typeface="Aptos"/>
            </a:endParaRPr>
          </a:p>
          <a:p>
            <a:pPr algn="ctr"/>
            <a:r>
              <a:rPr lang="en-US" sz="1600" b="1" dirty="0">
                <a:latin typeface="Aptos"/>
              </a:rPr>
              <a:t>Amazon Lockers </a:t>
            </a:r>
            <a:endParaRPr lang="en-US" sz="1600" b="1" dirty="0">
              <a:solidFill>
                <a:srgbClr val="444444"/>
              </a:solidFill>
              <a:latin typeface="Aptos"/>
            </a:endParaRPr>
          </a:p>
          <a:p>
            <a:pPr algn="ctr"/>
            <a:r>
              <a:rPr lang="en-US" sz="1600" b="1" dirty="0">
                <a:solidFill>
                  <a:srgbClr val="444444"/>
                </a:solidFill>
                <a:latin typeface="Aptos"/>
                <a:hlinkClick r:id="rId5"/>
              </a:rPr>
              <a:t>https://www.amazon.com/b?ie=UTF8&amp;node=13853235011</a:t>
            </a:r>
            <a:r>
              <a:rPr lang="en-US" sz="1600" b="1" dirty="0">
                <a:latin typeface="Aptos"/>
              </a:rPr>
              <a:t> </a:t>
            </a:r>
            <a:endParaRPr lang="en-US" sz="1600" b="1">
              <a:solidFill>
                <a:srgbClr val="444444"/>
              </a:solidFill>
              <a:latin typeface="Aptos"/>
            </a:endParaRPr>
          </a:p>
          <a:p>
            <a:pPr algn="ctr"/>
            <a:endParaRPr lang="en-US" sz="1600" b="1" dirty="0">
              <a:latin typeface="Aptos"/>
            </a:endParaRPr>
          </a:p>
          <a:p>
            <a:pPr algn="ctr"/>
            <a:r>
              <a:rPr lang="en-US" sz="1600" b="1" dirty="0">
                <a:latin typeface="Aptos"/>
              </a:rPr>
              <a:t>Printer Ink Recycling  </a:t>
            </a:r>
            <a:endParaRPr lang="en-US" sz="1600" b="1" dirty="0">
              <a:solidFill>
                <a:srgbClr val="444444"/>
              </a:solidFill>
              <a:latin typeface="Aptos"/>
            </a:endParaRPr>
          </a:p>
          <a:p>
            <a:pPr algn="ctr"/>
            <a:r>
              <a:rPr lang="en-US" sz="1600" b="1" dirty="0">
                <a:solidFill>
                  <a:srgbClr val="444444"/>
                </a:solidFill>
                <a:latin typeface="Aptos"/>
                <a:hlinkClick r:id="rId6"/>
              </a:rPr>
              <a:t>https://www.emptiesplease.com/</a:t>
            </a:r>
            <a:r>
              <a:rPr lang="en-US" sz="1600" b="1" dirty="0">
                <a:latin typeface="Aptos"/>
              </a:rPr>
              <a:t> </a:t>
            </a:r>
            <a:endParaRPr lang="en-US" sz="1600" b="1">
              <a:solidFill>
                <a:srgbClr val="444444"/>
              </a:solidFill>
              <a:latin typeface="Aptos"/>
            </a:endParaRPr>
          </a:p>
          <a:p>
            <a:pPr algn="ctr"/>
            <a:endParaRPr lang="en-US" sz="1600" b="1" dirty="0">
              <a:latin typeface="Aptos"/>
            </a:endParaRPr>
          </a:p>
          <a:p>
            <a:pPr algn="ctr"/>
            <a:r>
              <a:rPr lang="en-US" sz="1600" b="1" dirty="0">
                <a:latin typeface="Aptos"/>
              </a:rPr>
              <a:t>Clothing Recycling Bins </a:t>
            </a:r>
            <a:endParaRPr lang="en-US" sz="1600" b="1" dirty="0">
              <a:solidFill>
                <a:srgbClr val="444444"/>
              </a:solidFill>
              <a:latin typeface="Calibri" panose="020F0502020204030204"/>
              <a:ea typeface="Calibri"/>
              <a:cs typeface="Calibri"/>
            </a:endParaRPr>
          </a:p>
          <a:p>
            <a:pPr algn="ctr"/>
            <a:r>
              <a:rPr lang="en-US" sz="1600" b="1" dirty="0">
                <a:solidFill>
                  <a:srgbClr val="444444"/>
                </a:solidFill>
                <a:latin typeface="Aptos"/>
                <a:hlinkClick r:id="rId7"/>
              </a:rPr>
              <a:t>https://www.bag2school.com/</a:t>
            </a:r>
            <a:endParaRPr lang="en-US" sz="1600" b="1">
              <a:solidFill>
                <a:srgbClr val="444444"/>
              </a:solidFill>
              <a:ea typeface="Calibri"/>
              <a:cs typeface="Calibri"/>
            </a:endParaRPr>
          </a:p>
          <a:p>
            <a:endParaRPr lang="en-US" sz="1200" dirty="0">
              <a:solidFill>
                <a:srgbClr val="444444"/>
              </a:solidFill>
              <a:latin typeface="Aptos"/>
            </a:endParaRPr>
          </a:p>
          <a:p>
            <a:endParaRPr lang="en-US" sz="1200" dirty="0">
              <a:solidFill>
                <a:srgbClr val="444444"/>
              </a:solidFill>
              <a:latin typeface="Aptos"/>
            </a:endParaRPr>
          </a:p>
          <a:p>
            <a:endParaRPr lang="en-US" sz="1200" dirty="0">
              <a:solidFill>
                <a:srgbClr val="444444"/>
              </a:solidFill>
              <a:latin typeface="Aptos"/>
            </a:endParaRPr>
          </a:p>
          <a:p>
            <a:pPr algn="l"/>
            <a:endParaRPr lang="en-US" sz="1200" dirty="0">
              <a:solidFill>
                <a:srgbClr val="444444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095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A6EC3-000B-294B-39F4-4BF5B053D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9A3256-F7C4-B03A-AF01-82AC90FAF3F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3183" y="2055649"/>
            <a:ext cx="6402289" cy="137335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>
              <a:latin typeface="Calibri"/>
              <a:ea typeface="Calibri"/>
              <a:cs typeface="Calibri"/>
            </a:endParaRPr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FC77266-F2FF-2E1D-002B-0BDD5B7B3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3086" y="1536990"/>
            <a:ext cx="7172640" cy="6542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>
                <a:latin typeface="Calibri"/>
                <a:ea typeface="Calibri"/>
                <a:cs typeface="Calibri"/>
              </a:rPr>
              <a:t>Sell Advertising Space</a:t>
            </a:r>
            <a:endParaRPr lang="en-US" sz="5400" dirty="0"/>
          </a:p>
        </p:txBody>
      </p:sp>
      <p:pic>
        <p:nvPicPr>
          <p:cNvPr id="3" name="Picture 2" descr="A bulletin board with papers on it&#10;&#10;AI-generated content may be incorrect.">
            <a:extLst>
              <a:ext uri="{FF2B5EF4-FFF2-40B4-BE49-F238E27FC236}">
                <a16:creationId xmlns:a16="http://schemas.microsoft.com/office/drawing/2014/main" id="{EB27E407-28D1-35BA-5E83-F9E5DFE4E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289" y="1863687"/>
            <a:ext cx="6510338" cy="514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47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3D5FF-4472-166D-B021-84E17A233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5CC28-991C-80CE-E13E-2B60A865915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3183" y="2055649"/>
            <a:ext cx="6402289" cy="137335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>
              <a:latin typeface="Calibri"/>
              <a:ea typeface="Calibri"/>
              <a:cs typeface="Calibri"/>
            </a:endParaRPr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FADFC9E7-B022-B271-A5C8-D12A638E6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2818" y="1235892"/>
            <a:ext cx="5495932" cy="6609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>
                <a:latin typeface="Calibri"/>
                <a:ea typeface="Calibri"/>
                <a:cs typeface="Calibri"/>
              </a:rPr>
              <a:t>Sell Storage Space</a:t>
            </a:r>
            <a:endParaRPr lang="en-US" sz="5400" dirty="0"/>
          </a:p>
        </p:txBody>
      </p:sp>
      <p:pic>
        <p:nvPicPr>
          <p:cNvPr id="5" name="Picture 4" descr="A room full of boxes and a lawnmower&#10;&#10;AI-generated content may be incorrect.">
            <a:extLst>
              <a:ext uri="{FF2B5EF4-FFF2-40B4-BE49-F238E27FC236}">
                <a16:creationId xmlns:a16="http://schemas.microsoft.com/office/drawing/2014/main" id="{241E9808-CA30-AD7A-30DB-E84478073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4737" y="2053139"/>
            <a:ext cx="4582527" cy="396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13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1CBB01-DF30-322D-125C-DE8F0B9E7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EE1FD2-79C5-FFFC-3DFA-9CB121EDBCD8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3183" y="2055649"/>
            <a:ext cx="6402289" cy="137335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>
              <a:latin typeface="Calibri"/>
              <a:ea typeface="Calibri"/>
              <a:cs typeface="Calibri"/>
            </a:endParaRPr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4B722B5D-2BC3-93E0-9127-81A5AEC56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6521" y="1195787"/>
            <a:ext cx="6744286" cy="6609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>
                <a:latin typeface="Calibri"/>
                <a:ea typeface="Calibri"/>
                <a:cs typeface="Calibri"/>
              </a:rPr>
              <a:t>Car Parking Charges</a:t>
            </a:r>
            <a:endParaRPr lang="en-US" sz="5400"/>
          </a:p>
        </p:txBody>
      </p:sp>
      <p:pic>
        <p:nvPicPr>
          <p:cNvPr id="2" name="Picture 1" descr="birthday, Bracknell Forest Council ...">
            <a:extLst>
              <a:ext uri="{FF2B5EF4-FFF2-40B4-BE49-F238E27FC236}">
                <a16:creationId xmlns:a16="http://schemas.microsoft.com/office/drawing/2014/main" id="{400345D1-89DA-5657-F6A9-BA154E799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120" y="2213811"/>
            <a:ext cx="5202655" cy="38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21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65F4C-C16C-EF00-7F5B-FF3664417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C5DCBB-2D56-440F-6482-2BE52A16918F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3183" y="2055649"/>
            <a:ext cx="6402289" cy="137335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>
              <a:latin typeface="Calibri"/>
              <a:ea typeface="Calibri"/>
              <a:cs typeface="Calibri"/>
            </a:endParaRPr>
          </a:p>
          <a:p>
            <a:endParaRPr lang="en-GB"/>
          </a:p>
        </p:txBody>
      </p:sp>
      <p:pic>
        <p:nvPicPr>
          <p:cNvPr id="8" name="Picture 7" descr="55,726,069 Grants Stock Illustrations ...">
            <a:extLst>
              <a:ext uri="{FF2B5EF4-FFF2-40B4-BE49-F238E27FC236}">
                <a16:creationId xmlns:a16="http://schemas.microsoft.com/office/drawing/2014/main" id="{04A314D7-8164-37EC-FF5D-D5D1FAC85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72" y="1714500"/>
            <a:ext cx="3768417" cy="3708548"/>
          </a:xfrm>
          <a:prstGeom prst="rect">
            <a:avLst/>
          </a:prstGeom>
        </p:spPr>
      </p:pic>
      <p:sp>
        <p:nvSpPr>
          <p:cNvPr id="11" name="Title 8">
            <a:extLst>
              <a:ext uri="{FF2B5EF4-FFF2-40B4-BE49-F238E27FC236}">
                <a16:creationId xmlns:a16="http://schemas.microsoft.com/office/drawing/2014/main" id="{1547F326-B141-30C9-2054-F24C2BCFB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100" y="774681"/>
            <a:ext cx="4307892" cy="6609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>
                <a:latin typeface="Calibri"/>
                <a:ea typeface="Calibri"/>
                <a:cs typeface="Calibri"/>
              </a:rPr>
              <a:t>Grant Funding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101695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E0543-B992-D3FC-974E-313405333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Magnifying glass and question mark">
            <a:extLst>
              <a:ext uri="{FF2B5EF4-FFF2-40B4-BE49-F238E27FC236}">
                <a16:creationId xmlns:a16="http://schemas.microsoft.com/office/drawing/2014/main" id="{57B6FD8B-43EF-E4AF-A0E8-DFC42191DD10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rcRect t="23282" r="1" b="12692"/>
          <a:stretch/>
        </p:blipFill>
        <p:spPr>
          <a:xfrm>
            <a:off x="612238" y="2257424"/>
            <a:ext cx="11039435" cy="3975821"/>
          </a:xfrm>
          <a:noFill/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2AEF3B-5DFE-5A61-217C-538861AB01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2238" y="1466643"/>
            <a:ext cx="9882750" cy="4933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800">
                <a:solidFill>
                  <a:srgbClr val="92D050"/>
                </a:solidFill>
                <a:latin typeface="Calibri"/>
                <a:ea typeface="Calibri"/>
                <a:cs typeface="Calibri"/>
              </a:rPr>
              <a:t>Reflection on the session / Issues arising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121DE6-C469-7E54-8B2E-9D340AE0E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GB">
                <a:latin typeface="Calibri"/>
                <a:ea typeface="Calibri"/>
                <a:cs typeface="Calibri"/>
              </a:rPr>
              <a:t>Open Discussion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745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F887A-497F-CD0A-90A7-01005DC3F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58F4F278-468B-FEC3-7E46-17D52DF4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584" y="789550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GB">
                <a:latin typeface="Calibri"/>
                <a:ea typeface="Calibri"/>
                <a:cs typeface="Calibri"/>
              </a:rPr>
              <a:t>Resources and Support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C77E2-9307-9B8A-B74D-F6CBC609F4A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03183" y="1503124"/>
            <a:ext cx="10113207" cy="467002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endParaRPr lang="en-GB" b="1" dirty="0">
              <a:latin typeface="Calibri"/>
              <a:ea typeface="Calibri"/>
              <a:cs typeface="Calibri"/>
            </a:endParaRPr>
          </a:p>
          <a:p>
            <a:r>
              <a:rPr lang="en-GB" b="1" dirty="0">
                <a:latin typeface="Calibri"/>
                <a:ea typeface="Calibri"/>
                <a:cs typeface="Calibri"/>
              </a:rPr>
              <a:t>Community First Yorkshire Resources:</a:t>
            </a:r>
            <a:endParaRPr lang="en-GB" dirty="0">
              <a:solidFill>
                <a:srgbClr val="000000"/>
              </a:solidFill>
            </a:endParaRPr>
          </a:p>
          <a:p>
            <a:endParaRPr lang="en-GB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  <a:hlinkClick r:id="rId2"/>
              </a:rPr>
              <a:t>An Easy Guide to Community Engagement</a:t>
            </a:r>
            <a:endParaRPr lang="en-GB" b="1" dirty="0">
              <a:solidFill>
                <a:srgbClr val="000000"/>
              </a:solidFill>
              <a:hlinkClick r:id="rId2"/>
            </a:endParaRPr>
          </a:p>
          <a:p>
            <a:pPr marL="342900" indent="-342900">
              <a:buChar char="•"/>
            </a:pP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A-Z Fundraising Ideas</a:t>
            </a:r>
            <a:endParaRPr lang="en-GB" b="1" dirty="0">
              <a:solidFill>
                <a:srgbClr val="000000"/>
              </a:solidFill>
            </a:endParaRPr>
          </a:p>
          <a:p>
            <a:pPr marL="342900" indent="-342900">
              <a:buChar char="•"/>
            </a:pP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Grant Funding for Village Halls Info. Sheet</a:t>
            </a:r>
            <a:endParaRPr lang="en-GB" b="1" dirty="0">
              <a:solidFill>
                <a:srgbClr val="000000"/>
              </a:solidFill>
            </a:endParaRPr>
          </a:p>
          <a:p>
            <a:pPr marL="342900" indent="-342900">
              <a:buChar char="•"/>
            </a:pP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Cashflow Forecast</a:t>
            </a:r>
            <a:endParaRPr lang="en-GB" b="1" dirty="0">
              <a:solidFill>
                <a:srgbClr val="000000"/>
              </a:solidFill>
            </a:endParaRPr>
          </a:p>
          <a:p>
            <a:pPr marL="342900" indent="-342900">
              <a:buChar char="•"/>
            </a:pPr>
            <a:r>
              <a:rPr lang="en-GB" b="1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Lockers</a:t>
            </a:r>
          </a:p>
          <a:p>
            <a:endParaRPr lang="en-GB" b="1" dirty="0">
              <a:solidFill>
                <a:srgbClr val="015AA1"/>
              </a:solidFill>
            </a:endParaRPr>
          </a:p>
          <a:p>
            <a:pPr marL="342900" indent="-342900">
              <a:buChar char="•"/>
            </a:pPr>
            <a:endParaRPr lang="en-GB" b="1" dirty="0">
              <a:solidFill>
                <a:srgbClr val="015AA1"/>
              </a:solidFill>
              <a:latin typeface="Calibri"/>
              <a:ea typeface="Calibri"/>
              <a:cs typeface="Calibri"/>
            </a:endParaRPr>
          </a:p>
          <a:p>
            <a:pPr marL="342900" indent="-342900">
              <a:buChar char="•"/>
            </a:pPr>
            <a:endParaRPr lang="en-GB" b="1" dirty="0">
              <a:solidFill>
                <a:srgbClr val="015AA1"/>
              </a:solidFill>
              <a:latin typeface="Calibri"/>
              <a:ea typeface="Calibri"/>
              <a:cs typeface="Calibri"/>
            </a:endParaRPr>
          </a:p>
          <a:p>
            <a:r>
              <a:rPr lang="en-GB">
                <a:latin typeface="Calibri"/>
                <a:ea typeface="Calibri"/>
                <a:cs typeface="Calibri"/>
              </a:rPr>
              <a:t>For one-to-one support contact us via our </a:t>
            </a:r>
            <a:r>
              <a:rPr lang="en-GB">
                <a:solidFill>
                  <a:srgbClr val="015AA1"/>
                </a:solidFill>
                <a:latin typeface="Calibri"/>
                <a:ea typeface="Calibri"/>
                <a:cs typeface="Calibri"/>
                <a:hlinkClick r:id="rId3"/>
              </a:rPr>
              <a:t>online form</a:t>
            </a:r>
            <a:r>
              <a:rPr lang="en-GB">
                <a:solidFill>
                  <a:srgbClr val="015AA1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GB">
                <a:latin typeface="Calibri"/>
                <a:ea typeface="Calibri"/>
                <a:cs typeface="Calibri"/>
              </a:rPr>
              <a:t>or phone our office on 01904 704177</a:t>
            </a:r>
            <a:endParaRPr lang="en-GB"/>
          </a:p>
          <a:p>
            <a:endParaRPr lang="en-GB" b="1" dirty="0">
              <a:solidFill>
                <a:srgbClr val="015AA1"/>
              </a:solidFill>
            </a:endParaRPr>
          </a:p>
          <a:p>
            <a:endParaRPr lang="en-GB" dirty="0"/>
          </a:p>
        </p:txBody>
      </p:sp>
      <p:pic>
        <p:nvPicPr>
          <p:cNvPr id="3" name="Picture 2" descr="A group of people in a street&#10;&#10;AI-generated content may be incorrect.">
            <a:extLst>
              <a:ext uri="{FF2B5EF4-FFF2-40B4-BE49-F238E27FC236}">
                <a16:creationId xmlns:a16="http://schemas.microsoft.com/office/drawing/2014/main" id="{1D165354-0BDD-4888-8E01-E25860D246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0000">
            <a:off x="7938825" y="1314174"/>
            <a:ext cx="2443481" cy="341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5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FB7800-C9AB-065D-9D0F-954B8DD683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2E5483-3199-5A0F-B201-6D459DBC0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7957" y="2790610"/>
            <a:ext cx="5725831" cy="3271987"/>
          </a:xfrm>
        </p:spPr>
        <p:txBody>
          <a:bodyPr/>
          <a:lstStyle/>
          <a:p>
            <a:pPr algn="ctr"/>
            <a:br>
              <a:rPr lang="en-GB" sz="3200">
                <a:latin typeface="Calibri"/>
                <a:ea typeface="Calibri"/>
                <a:cs typeface="Calibri"/>
              </a:rPr>
            </a:br>
            <a:r>
              <a:rPr lang="en-US" sz="3200">
                <a:latin typeface="Calibri"/>
                <a:ea typeface="Calibri"/>
                <a:cs typeface="Calibri"/>
              </a:rPr>
              <a:t>Next meeting: </a:t>
            </a:r>
            <a:br>
              <a:rPr lang="en-US" sz="3200">
                <a:latin typeface="Calibri"/>
                <a:ea typeface="Calibri"/>
                <a:cs typeface="Calibri"/>
              </a:rPr>
            </a:br>
            <a:br>
              <a:rPr lang="en-US" sz="3200">
                <a:latin typeface="Calibri"/>
                <a:ea typeface="Calibri"/>
                <a:cs typeface="Calibri"/>
              </a:rPr>
            </a:br>
            <a:r>
              <a:rPr lang="en-US" sz="3200">
                <a:latin typeface="Calibri"/>
                <a:ea typeface="Calibri"/>
                <a:cs typeface="Calibri"/>
              </a:rPr>
              <a:t>22nd January 2026</a:t>
            </a:r>
            <a:br>
              <a:rPr lang="en-US" sz="3200">
                <a:latin typeface="Calibri"/>
                <a:ea typeface="Calibri"/>
                <a:cs typeface="Calibri"/>
              </a:rPr>
            </a:br>
            <a:br>
              <a:rPr lang="en-US" sz="3200">
                <a:latin typeface="Calibri"/>
                <a:ea typeface="Calibri"/>
                <a:cs typeface="Calibri"/>
              </a:rPr>
            </a:br>
            <a:r>
              <a:rPr lang="en-US" sz="3200">
                <a:latin typeface="Calibri"/>
                <a:ea typeface="Calibri"/>
                <a:cs typeface="Calibri"/>
              </a:rPr>
              <a:t>How to build and manage your own website</a:t>
            </a:r>
            <a:br>
              <a:rPr lang="en-US" sz="3200">
                <a:latin typeface="Calibri"/>
                <a:ea typeface="Calibri"/>
                <a:cs typeface="Calibri"/>
              </a:rPr>
            </a:br>
            <a:endParaRPr lang="en-US" sz="32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5816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654C62-597D-63C8-C5B9-3946B9BF3EB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25930" y="1362677"/>
            <a:ext cx="11134204" cy="48110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GB" sz="2800" b="1" dirty="0">
              <a:solidFill>
                <a:srgbClr val="6AC12C"/>
              </a:solidFill>
              <a:latin typeface="Calibri"/>
              <a:ea typeface="Calibri"/>
              <a:cs typeface="Calibri"/>
            </a:endParaRPr>
          </a:p>
          <a:p>
            <a:r>
              <a:rPr lang="en-GB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hlinkClick r:id="rId2"/>
              </a:rPr>
              <a:t>Getting Started with Gift Aid</a:t>
            </a:r>
            <a:r>
              <a:rPr lang="en-GB" sz="2800" b="1" dirty="0">
                <a:solidFill>
                  <a:srgbClr val="6AC12C"/>
                </a:solidFill>
                <a:latin typeface="Calibri"/>
                <a:ea typeface="Calibri"/>
                <a:cs typeface="Calibri"/>
                <a:hlinkClick r:id="rId2"/>
              </a:rPr>
              <a:t> 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6 October 1pm-3pm</a:t>
            </a:r>
            <a:endParaRPr lang="en-GB" sz="2800" b="1" dirty="0">
              <a:solidFill>
                <a:srgbClr val="6DC22F"/>
              </a:solidFill>
            </a:endParaRPr>
          </a:p>
          <a:p>
            <a:r>
              <a:rPr lang="en-GB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hlinkClick r:id="rId3"/>
              </a:rPr>
              <a:t>Basic Bookkeeping using WYCAS Cashbook 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8 October 10am-1pm</a:t>
            </a:r>
          </a:p>
          <a:p>
            <a:r>
              <a:rPr lang="en-GB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hlinkClick r:id="rId3"/>
              </a:rPr>
              <a:t>Budget and Cashflow Forecasting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  <a:hlinkClick r:id="rId3"/>
              </a:rPr>
              <a:t> 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4 November 10am - 1pm</a:t>
            </a:r>
            <a:endParaRPr lang="en-GB" dirty="0"/>
          </a:p>
          <a:p>
            <a:r>
              <a:rPr lang="en-GB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hlinkClick r:id="rId4"/>
              </a:rPr>
              <a:t>Safeguarding Responsibilities for Trustees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  <a:hlinkClick r:id="rId4"/>
              </a:rPr>
              <a:t> 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17 November 6pm-7pm</a:t>
            </a:r>
          </a:p>
          <a:p>
            <a:r>
              <a:rPr lang="en-GB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hlinkClick r:id="rId5"/>
              </a:rPr>
              <a:t>National Lottery Awards for All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  <a:hlinkClick r:id="rId5"/>
              </a:rPr>
              <a:t> 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25 November 1pm-2:30pm</a:t>
            </a:r>
          </a:p>
          <a:p>
            <a:r>
              <a:rPr lang="en-GB" sz="2800" b="1" dirty="0">
                <a:solidFill>
                  <a:srgbClr val="0070C0"/>
                </a:solidFill>
                <a:latin typeface="Calibri"/>
                <a:ea typeface="Calibri"/>
                <a:cs typeface="Calibri"/>
                <a:hlinkClick r:id="rId6"/>
              </a:rPr>
              <a:t>Financial Reporting for Trustees </a:t>
            </a:r>
            <a:r>
              <a:rPr lang="en-GB" sz="2800" b="1" dirty="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2 December 2pm-4pm</a:t>
            </a:r>
            <a:endParaRPr lang="en-GB" sz="2800" b="1" dirty="0">
              <a:solidFill>
                <a:srgbClr val="6DC22F"/>
              </a:solidFill>
            </a:endParaRPr>
          </a:p>
          <a:p>
            <a:pPr algn="ctr"/>
            <a:endParaRPr lang="en-GB" sz="1400" b="1" dirty="0">
              <a:solidFill>
                <a:srgbClr val="6AC12C"/>
              </a:solidFill>
            </a:endParaRPr>
          </a:p>
          <a:p>
            <a:pPr algn="ctr"/>
            <a:endParaRPr lang="en-GB" sz="2800" b="1" dirty="0">
              <a:solidFill>
                <a:srgbClr val="0072CE"/>
              </a:solidFill>
            </a:endParaRPr>
          </a:p>
          <a:p>
            <a:pPr algn="ctr"/>
            <a:endParaRPr lang="en-GB" sz="2800" b="1" dirty="0">
              <a:solidFill>
                <a:srgbClr val="0072CE"/>
              </a:solidFill>
            </a:endParaRPr>
          </a:p>
          <a:p>
            <a:pPr algn="ctr"/>
            <a:endParaRPr lang="en-GB" sz="2800" b="1" dirty="0">
              <a:solidFill>
                <a:srgbClr val="0072CE"/>
              </a:solidFill>
            </a:endParaRPr>
          </a:p>
          <a:p>
            <a:endParaRPr lang="en-GB" sz="3200" b="1" dirty="0">
              <a:solidFill>
                <a:srgbClr val="0072C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1CB254-D492-B3E7-7017-BCE873BC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latin typeface="Calibri"/>
                <a:ea typeface="Calibri"/>
                <a:cs typeface="Calibri"/>
                <a:hlinkClick r:id="rId7"/>
              </a:rPr>
              <a:t>Upcoming Training</a:t>
            </a:r>
            <a:endParaRPr lang="en-GB" sz="3200" dirty="0"/>
          </a:p>
        </p:txBody>
      </p:sp>
      <p:pic>
        <p:nvPicPr>
          <p:cNvPr id="14" name="Content Placeholder 2" descr="Treasure">
            <a:extLst>
              <a:ext uri="{FF2B5EF4-FFF2-40B4-BE49-F238E27FC236}">
                <a16:creationId xmlns:a16="http://schemas.microsoft.com/office/drawing/2014/main" id="{A2ABFE78-11B1-5D5D-C57A-77DAD39D4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6179" y="4283585"/>
            <a:ext cx="2113763" cy="1890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096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9B10-7FE7-25FF-E9B2-D620917D4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pPr algn="ctr"/>
            <a:r>
              <a:rPr lang="en-US" sz="3200">
                <a:latin typeface="Calibri"/>
                <a:ea typeface="Calibri"/>
                <a:cs typeface="Calibri"/>
              </a:rPr>
              <a:t>                           Outline for morning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883777-D46E-608B-584C-56184EA4731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2238" y="1478071"/>
            <a:ext cx="11039435" cy="4755174"/>
          </a:xfrm>
        </p:spPr>
        <p:txBody>
          <a:bodyPr/>
          <a:lstStyle/>
          <a:p>
            <a:endParaRPr lang="en-GB"/>
          </a:p>
          <a:p>
            <a:endParaRPr lang="en-GB"/>
          </a:p>
          <a:p>
            <a:endParaRPr lang="en-GB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4A7C226-B52D-390A-F5A7-75419F984C5B}"/>
              </a:ext>
            </a:extLst>
          </p:cNvPr>
          <p:cNvSpPr/>
          <p:nvPr/>
        </p:nvSpPr>
        <p:spPr>
          <a:xfrm>
            <a:off x="839243" y="1392584"/>
            <a:ext cx="3006246" cy="903051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Introductions:</a:t>
            </a:r>
            <a:endParaRPr lang="en-GB" sz="20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 Two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</a:t>
            </a: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truths &amp; a tall tale</a:t>
            </a: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A9B8133-CD61-D03E-12F4-1AFC650036A2}"/>
              </a:ext>
            </a:extLst>
          </p:cNvPr>
          <p:cNvSpPr/>
          <p:nvPr/>
        </p:nvSpPr>
        <p:spPr>
          <a:xfrm>
            <a:off x="839242" y="2951405"/>
            <a:ext cx="3006246" cy="950617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Discussion: </a:t>
            </a:r>
            <a:endParaRPr lang="en-GB" sz="20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From firefighting to forward thinking</a:t>
            </a: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154AE2-7D3C-CE53-65CB-1D166E1B532D}"/>
              </a:ext>
            </a:extLst>
          </p:cNvPr>
          <p:cNvSpPr/>
          <p:nvPr/>
        </p:nvSpPr>
        <p:spPr>
          <a:xfrm>
            <a:off x="862977" y="4557793"/>
            <a:ext cx="3006246" cy="950617"/>
          </a:xfrm>
          <a:prstGeom prst="roundRect">
            <a:avLst/>
          </a:prstGeom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Activity: Golden goose</a:t>
            </a:r>
            <a:endParaRPr lang="en-GB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540764-FB4D-7A79-EBDD-89838355FCE2}"/>
              </a:ext>
            </a:extLst>
          </p:cNvPr>
          <p:cNvSpPr/>
          <p:nvPr/>
        </p:nvSpPr>
        <p:spPr>
          <a:xfrm>
            <a:off x="8322778" y="4605359"/>
            <a:ext cx="3006246" cy="90305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Resources and further support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7C6F059-AFF0-F73C-E8A1-C09A17F7F2DA}"/>
              </a:ext>
            </a:extLst>
          </p:cNvPr>
          <p:cNvSpPr/>
          <p:nvPr/>
        </p:nvSpPr>
        <p:spPr>
          <a:xfrm>
            <a:off x="8322778" y="2977473"/>
            <a:ext cx="3006246" cy="90305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Reflection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4A84704-65CE-0BDC-E8A5-DED7876F2EF5}"/>
              </a:ext>
            </a:extLst>
          </p:cNvPr>
          <p:cNvSpPr/>
          <p:nvPr/>
        </p:nvSpPr>
        <p:spPr>
          <a:xfrm>
            <a:off x="8322777" y="1350121"/>
            <a:ext cx="3006246" cy="90305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GB" sz="2000">
                <a:solidFill>
                  <a:prstClr val="black"/>
                </a:solidFill>
                <a:latin typeface="Calibri"/>
                <a:ea typeface="Calibri"/>
                <a:cs typeface="Calibri"/>
              </a:rPr>
              <a:t>Income generation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7BEEB41-81A0-0F05-0E37-C29DA2D6C2AB}"/>
              </a:ext>
            </a:extLst>
          </p:cNvPr>
          <p:cNvSpPr/>
          <p:nvPr/>
        </p:nvSpPr>
        <p:spPr>
          <a:xfrm>
            <a:off x="4581010" y="2295636"/>
            <a:ext cx="3006246" cy="2532396"/>
          </a:xfrm>
          <a:prstGeom prst="roundRect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40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BREAK</a:t>
            </a:r>
            <a:endParaRPr kumimoji="0" lang="en-GB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Tea Break Teodor the Cat">
            <a:extLst>
              <a:ext uri="{FF2B5EF4-FFF2-40B4-BE49-F238E27FC236}">
                <a16:creationId xmlns:a16="http://schemas.microsoft.com/office/drawing/2014/main" id="{0D0C0152-D9B4-2061-DE20-0F04E0D06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2098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194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A4926-F010-53DD-9BF0-BC8B9CB55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122E08-0A32-F55B-5763-64526D0AD1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17957" y="2790610"/>
            <a:ext cx="5725831" cy="3271987"/>
          </a:xfrm>
        </p:spPr>
        <p:txBody>
          <a:bodyPr/>
          <a:lstStyle/>
          <a:p>
            <a:br>
              <a:rPr lang="en-GB" sz="3200">
                <a:latin typeface="Calibri"/>
                <a:ea typeface="Calibri"/>
                <a:cs typeface="Calibri"/>
              </a:rPr>
            </a:br>
            <a:endParaRPr lang="en-US" sz="3200">
              <a:latin typeface="Calibri"/>
              <a:ea typeface="Calibri"/>
              <a:cs typeface="Calibri"/>
            </a:endParaRPr>
          </a:p>
        </p:txBody>
      </p:sp>
      <p:pic>
        <p:nvPicPr>
          <p:cNvPr id="6" name="Content Placeholder 5" descr="A black board with white text on it&#10;&#10;AI-generated content may be incorrect.">
            <a:extLst>
              <a:ext uri="{FF2B5EF4-FFF2-40B4-BE49-F238E27FC236}">
                <a16:creationId xmlns:a16="http://schemas.microsoft.com/office/drawing/2014/main" id="{E99F5A3D-0F12-74FF-27C1-480A5D0F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82" t="10002" r="12597" b="8934"/>
          <a:stretch>
            <a:fillRect/>
          </a:stretch>
        </p:blipFill>
        <p:spPr>
          <a:xfrm>
            <a:off x="6801633" y="2790610"/>
            <a:ext cx="4246324" cy="305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767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8DEF6-4340-4C9C-D8A1-5F91D12B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ll tale Vectors - Download Free High ...">
            <a:extLst>
              <a:ext uri="{FF2B5EF4-FFF2-40B4-BE49-F238E27FC236}">
                <a16:creationId xmlns:a16="http://schemas.microsoft.com/office/drawing/2014/main" id="{4A927667-DD48-0092-9C17-59039341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016" y="2943310"/>
            <a:ext cx="2693968" cy="26569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9665D-3DFC-B650-5845-1CA7E211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7903" y="1021814"/>
            <a:ext cx="9556194" cy="1462039"/>
          </a:xfrm>
        </p:spPr>
        <p:txBody>
          <a:bodyPr anchor="ctr">
            <a:noAutofit/>
          </a:bodyPr>
          <a:lstStyle/>
          <a:p>
            <a:pPr algn="ctr"/>
            <a:r>
              <a:rPr lang="en-US" sz="6600" dirty="0">
                <a:latin typeface="Calibri"/>
                <a:ea typeface="Calibri"/>
                <a:cs typeface="Calibri"/>
              </a:rPr>
              <a:t>Two Truths and a Tall Tale</a:t>
            </a:r>
            <a:endParaRPr lang="en-US" sz="66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DE05AB-DE7B-EC97-146D-C29962B297CD}"/>
              </a:ext>
            </a:extLst>
          </p:cNvPr>
          <p:cNvSpPr txBox="1">
            <a:spLocks/>
          </p:cNvSpPr>
          <p:nvPr/>
        </p:nvSpPr>
        <p:spPr>
          <a:xfrm>
            <a:off x="3443938" y="2100274"/>
            <a:ext cx="5304123" cy="6133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3200" dirty="0">
                <a:solidFill>
                  <a:srgbClr val="6AC12C"/>
                </a:solidFill>
                <a:latin typeface="Calibri"/>
                <a:ea typeface="Calibri"/>
                <a:cs typeface="Calibri"/>
              </a:rPr>
              <a:t>Introductions and icebreaker</a:t>
            </a:r>
            <a:endParaRPr lang="en-US" sz="3200" dirty="0">
              <a:solidFill>
                <a:srgbClr val="6AC1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65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FDA72-9F9E-0653-F986-C719F9041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54FB8-527E-A802-2893-B750661DFA6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903183" y="2055649"/>
            <a:ext cx="6402289" cy="137335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b="1">
              <a:latin typeface="Calibri"/>
              <a:ea typeface="Calibri"/>
              <a:cs typeface="Calibri"/>
            </a:endParaRPr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8024618-37CD-A53B-E202-6A955FB0E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219" y="1038655"/>
            <a:ext cx="8628008" cy="580691"/>
          </a:xfrm>
        </p:spPr>
        <p:txBody>
          <a:bodyPr anchor="ctr">
            <a:noAutofit/>
          </a:bodyPr>
          <a:lstStyle/>
          <a:p>
            <a:r>
              <a:rPr lang="en-US" sz="4800">
                <a:latin typeface="Calibri"/>
                <a:ea typeface="Calibri"/>
                <a:cs typeface="Calibri"/>
              </a:rPr>
              <a:t>Firefighting to Forward Thinking</a:t>
            </a:r>
            <a:endParaRPr lang="en-US" sz="4800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D1B0E717-8C63-FF74-2B04-294B86A73B2D}"/>
              </a:ext>
            </a:extLst>
          </p:cNvPr>
          <p:cNvSpPr/>
          <p:nvPr/>
        </p:nvSpPr>
        <p:spPr>
          <a:xfrm>
            <a:off x="778529" y="2091104"/>
            <a:ext cx="4228809" cy="4082643"/>
          </a:xfrm>
          <a:prstGeom prst="flowChartConnector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ea typeface="Calibri"/>
                <a:cs typeface="Calibri"/>
              </a:rPr>
              <a:t>Internal</a:t>
            </a:r>
          </a:p>
          <a:p>
            <a:pPr algn="ctr"/>
            <a:r>
              <a:rPr lang="en-GB" sz="1600" b="1" dirty="0">
                <a:solidFill>
                  <a:schemeClr val="bg1"/>
                </a:solidFill>
                <a:ea typeface="Calibri"/>
                <a:cs typeface="Calibri"/>
              </a:rPr>
              <a:t>(Issues we can control)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86612DF7-2BED-C14A-C39A-C4A7AF785B0D}"/>
              </a:ext>
            </a:extLst>
          </p:cNvPr>
          <p:cNvSpPr/>
          <p:nvPr/>
        </p:nvSpPr>
        <p:spPr>
          <a:xfrm>
            <a:off x="5538711" y="2053202"/>
            <a:ext cx="4228809" cy="4082643"/>
          </a:xfrm>
          <a:prstGeom prst="flowChartConnector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600" b="1" dirty="0">
                <a:ea typeface="Calibri"/>
                <a:cs typeface="Calibri"/>
              </a:rPr>
              <a:t>External</a:t>
            </a:r>
          </a:p>
          <a:p>
            <a:pPr algn="ctr"/>
            <a:r>
              <a:rPr lang="en-US" sz="1500" b="1" dirty="0">
                <a:solidFill>
                  <a:schemeClr val="bg1"/>
                </a:solidFill>
                <a:ea typeface="Calibri"/>
                <a:cs typeface="Calibri"/>
              </a:rPr>
              <a:t>(we can’t control but can adapt to)</a:t>
            </a:r>
            <a:endParaRPr lang="en-US" sz="1500" dirty="0">
              <a:solidFill>
                <a:schemeClr val="bg1"/>
              </a:solidFill>
            </a:endParaRPr>
          </a:p>
        </p:txBody>
      </p:sp>
      <p:pic>
        <p:nvPicPr>
          <p:cNvPr id="3" name="Picture 2" descr="A cartoon of a firefighter holding a hose&#10;&#10;AI-generated content may be incorrect.">
            <a:extLst>
              <a:ext uri="{FF2B5EF4-FFF2-40B4-BE49-F238E27FC236}">
                <a16:creationId xmlns:a16="http://schemas.microsoft.com/office/drawing/2014/main" id="{BC6DA9D8-ACE5-5EB0-FF8B-3EDBB3C89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728" y="3266322"/>
            <a:ext cx="3154280" cy="30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89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16805-731A-0330-C45B-BDFDF4CAB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uck Domestic goose The Golden Goose ...">
            <a:extLst>
              <a:ext uri="{FF2B5EF4-FFF2-40B4-BE49-F238E27FC236}">
                <a16:creationId xmlns:a16="http://schemas.microsoft.com/office/drawing/2014/main" id="{20116C86-0305-D447-D979-43B7B0AE5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1455" r="-3" b="4401"/>
          <a:stretch>
            <a:fillRect/>
          </a:stretch>
        </p:blipFill>
        <p:spPr>
          <a:xfrm>
            <a:off x="6417532" y="2055096"/>
            <a:ext cx="4517716" cy="4118049"/>
          </a:xfrm>
          <a:prstGeom prst="rect">
            <a:avLst/>
          </a:prstGeom>
          <a:noFill/>
        </p:spPr>
      </p:pic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A626018F-DE7A-D0B2-CAA9-697A32444A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584" y="1370241"/>
            <a:ext cx="9309100" cy="49371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>
                <a:latin typeface="Calibri"/>
                <a:ea typeface="Calibri"/>
                <a:cs typeface="Calibri"/>
              </a:rPr>
              <a:t>Maximum Income, Minimum Effort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938F46-2990-9689-7A5A-225E3C8B5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584" y="789550"/>
            <a:ext cx="8059737" cy="580691"/>
          </a:xfrm>
        </p:spPr>
        <p:txBody>
          <a:bodyPr anchor="ctr">
            <a:noAutofit/>
          </a:bodyPr>
          <a:lstStyle/>
          <a:p>
            <a:r>
              <a:rPr lang="en-US" sz="3600">
                <a:latin typeface="Calibri"/>
                <a:ea typeface="Calibri"/>
                <a:cs typeface="Calibri"/>
              </a:rPr>
              <a:t>The Golden Goose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FCBFD9-A280-C035-5F6D-83558C279913}"/>
              </a:ext>
            </a:extLst>
          </p:cNvPr>
          <p:cNvSpPr txBox="1"/>
          <p:nvPr/>
        </p:nvSpPr>
        <p:spPr>
          <a:xfrm>
            <a:off x="1111045" y="2448232"/>
            <a:ext cx="43163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Activities and events which have brought in a good amount of money for little work/stress</a:t>
            </a:r>
          </a:p>
        </p:txBody>
      </p:sp>
    </p:spTree>
    <p:extLst>
      <p:ext uri="{BB962C8B-B14F-4D97-AF65-F5344CB8AC3E}">
        <p14:creationId xmlns:p14="http://schemas.microsoft.com/office/powerpoint/2010/main" val="3597550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656A2-7E88-EB77-59CB-3B84E0EC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19EEF-0420-7179-5689-84934EBAC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237" y="624755"/>
            <a:ext cx="8059737" cy="580691"/>
          </a:xfrm>
        </p:spPr>
        <p:txBody>
          <a:bodyPr anchor="ctr">
            <a:normAutofit/>
          </a:bodyPr>
          <a:lstStyle/>
          <a:p>
            <a:r>
              <a:rPr lang="en-US"/>
              <a:t>COFFEE BREAK</a:t>
            </a:r>
          </a:p>
        </p:txBody>
      </p:sp>
      <p:pic>
        <p:nvPicPr>
          <p:cNvPr id="8" name="Video 7" title="Steaming hot coffee">
            <a:hlinkClick r:id="" action="ppaction://media"/>
            <a:extLst>
              <a:ext uri="{FF2B5EF4-FFF2-40B4-BE49-F238E27FC236}">
                <a16:creationId xmlns:a16="http://schemas.microsoft.com/office/drawing/2014/main" id="{3E721BBC-3940-EF4A-46EC-68F7AC0285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5650" y="1355845"/>
            <a:ext cx="8732349" cy="491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E18B87-D02A-A99E-2A80-2A3E726FDF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ree Transparent PNG Clipart Images ...">
            <a:extLst>
              <a:ext uri="{FF2B5EF4-FFF2-40B4-BE49-F238E27FC236}">
                <a16:creationId xmlns:a16="http://schemas.microsoft.com/office/drawing/2014/main" id="{FEED86A2-F1CE-67E9-D243-274283CA573A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7096" y="2356598"/>
            <a:ext cx="6122067" cy="42972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3A6B7B-62BD-F17C-8AFA-CB5EED2AE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661" y="445879"/>
            <a:ext cx="8059737" cy="580691"/>
          </a:xfrm>
        </p:spPr>
        <p:txBody>
          <a:bodyPr anchor="ctr">
            <a:noAutofit/>
          </a:bodyPr>
          <a:lstStyle/>
          <a:p>
            <a:r>
              <a:rPr lang="en-US" sz="5400">
                <a:latin typeface="Calibri"/>
                <a:ea typeface="Calibri"/>
                <a:cs typeface="Calibri"/>
              </a:rPr>
              <a:t>What else is out there?</a:t>
            </a:r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2355305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1E36D-2D77-0FDD-88BF-AEC3A428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ed text on a black background&#10;&#10;AI-generated content may be incorrect.">
            <a:extLst>
              <a:ext uri="{FF2B5EF4-FFF2-40B4-BE49-F238E27FC236}">
                <a16:creationId xmlns:a16="http://schemas.microsoft.com/office/drawing/2014/main" id="{0F2CFD1F-83B9-F922-D3EA-446FF4B5284D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/>
          <a:stretch>
            <a:fillRect/>
          </a:stretch>
        </p:blipFill>
        <p:spPr>
          <a:xfrm>
            <a:off x="1221515" y="1974942"/>
            <a:ext cx="5902886" cy="3402374"/>
          </a:xfrm>
          <a:prstGeom prst="rect">
            <a:avLst/>
          </a:prstGeom>
        </p:spPr>
      </p:pic>
      <p:pic>
        <p:nvPicPr>
          <p:cNvPr id="8" name="Picture 7" descr="Gift Aid Is A Government Scheme That ...">
            <a:extLst>
              <a:ext uri="{FF2B5EF4-FFF2-40B4-BE49-F238E27FC236}">
                <a16:creationId xmlns:a16="http://schemas.microsoft.com/office/drawing/2014/main" id="{F258B2AA-EBAF-9B87-D659-5A41844198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73858" y="1545748"/>
            <a:ext cx="3513002" cy="42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51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DF186-704B-A102-6043-EE6F59D1B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2FE8698B-32EF-C365-AF52-2E631516285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43552" y="1454069"/>
            <a:ext cx="4679950" cy="41180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Barclays </a:t>
            </a:r>
          </a:p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Asda </a:t>
            </a:r>
          </a:p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Card Factory</a:t>
            </a:r>
          </a:p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Argos</a:t>
            </a:r>
          </a:p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Vodaphone</a:t>
            </a:r>
            <a:endParaRPr lang="en-US" sz="3200">
              <a:solidFill>
                <a:srgbClr val="6DC22F"/>
              </a:solidFill>
            </a:endParaRPr>
          </a:p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Shell</a:t>
            </a:r>
            <a:endParaRPr lang="en-US" sz="3200">
              <a:solidFill>
                <a:srgbClr val="6DC22F"/>
              </a:solidFill>
            </a:endParaRPr>
          </a:p>
          <a:p>
            <a:pPr marL="342900" indent="-342900">
              <a:buChar char="•"/>
            </a:pPr>
            <a:r>
              <a:rPr lang="en-US" sz="3200">
                <a:solidFill>
                  <a:srgbClr val="6DC22F"/>
                </a:solidFill>
              </a:rPr>
              <a:t>BT</a:t>
            </a:r>
          </a:p>
          <a:p>
            <a:pPr marL="342900" indent="-342900">
              <a:buChar char="•"/>
            </a:pPr>
            <a:endParaRPr lang="en-US" sz="3200">
              <a:solidFill>
                <a:srgbClr val="6DC22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CC38FA-943E-91CC-77C7-EB8AC1B055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8584" y="1370241"/>
            <a:ext cx="9309100" cy="493713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GB" b="1"/>
          </a:p>
          <a:p>
            <a:endParaRPr lang="en-GB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02F6B89-C6B7-876F-CB55-8E6D60D5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584" y="528866"/>
            <a:ext cx="8059737" cy="580691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Calibri"/>
                <a:ea typeface="Calibri"/>
                <a:cs typeface="Calibri"/>
              </a:rPr>
              <a:t>Corporate Match Funding Schemes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2253204-BA90-9D7B-59E5-4F65D8F3C0CB}"/>
              </a:ext>
            </a:extLst>
          </p:cNvPr>
          <p:cNvSpPr txBox="1">
            <a:spLocks/>
          </p:cNvSpPr>
          <p:nvPr/>
        </p:nvSpPr>
        <p:spPr>
          <a:xfrm>
            <a:off x="5186426" y="1456074"/>
            <a:ext cx="4679950" cy="41180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BP 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Co-op</a:t>
            </a:r>
            <a:endParaRPr lang="en-US" sz="3200">
              <a:solidFill>
                <a:srgbClr val="6DC2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Marks and </a:t>
            </a:r>
            <a:r>
              <a:rPr lang="en-US" sz="3200" err="1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Spencers</a:t>
            </a:r>
            <a:endParaRPr lang="en-US" sz="3200" err="1">
              <a:solidFill>
                <a:srgbClr val="6DC2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Lloyds TSB</a:t>
            </a:r>
            <a:endParaRPr lang="en-US" sz="3200">
              <a:solidFill>
                <a:srgbClr val="6DC2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err="1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WHSmiths</a:t>
            </a:r>
            <a:endParaRPr lang="en-US" sz="3200" err="1">
              <a:solidFill>
                <a:srgbClr val="6DC2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British Gas</a:t>
            </a:r>
            <a:endParaRPr lang="en-US" sz="3200">
              <a:solidFill>
                <a:srgbClr val="6DC2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6DC22F"/>
                </a:solidFill>
                <a:latin typeface="Calibri"/>
                <a:ea typeface="Calibri"/>
                <a:cs typeface="Calibri"/>
              </a:rPr>
              <a:t>SPAR</a:t>
            </a:r>
            <a:endParaRPr lang="en-US" sz="3200">
              <a:solidFill>
                <a:srgbClr val="6DC22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>
              <a:solidFill>
                <a:srgbClr val="6DC22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AB223A-AB81-6947-3E1F-7A251AA7D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129" y="4442313"/>
            <a:ext cx="3385771" cy="188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1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rgbClr val="F8F9F0"/>
      </a:lt1>
      <a:dk2>
        <a:srgbClr val="0E2841"/>
      </a:dk2>
      <a:lt2>
        <a:srgbClr val="E8E8E8"/>
      </a:lt2>
      <a:accent1>
        <a:srgbClr val="0072CE"/>
      </a:accent1>
      <a:accent2>
        <a:srgbClr val="78BE20"/>
      </a:accent2>
      <a:accent3>
        <a:srgbClr val="F3D03E"/>
      </a:accent3>
      <a:accent4>
        <a:srgbClr val="34107D"/>
      </a:accent4>
      <a:accent5>
        <a:srgbClr val="D3420D"/>
      </a:accent5>
      <a:accent6>
        <a:srgbClr val="E63C76"/>
      </a:accent6>
      <a:hlink>
        <a:srgbClr val="0072CE"/>
      </a:hlink>
      <a:folHlink>
        <a:srgbClr val="0072CE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FY Master Powerpoint Template - DRAFT" id="{AE7A284F-04DB-41DF-AA70-B45D1A39F5E8}" vid="{C8887553-DB7D-498C-BB0A-7AEB5869ED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e16ab91-f19b-42f6-b896-42f72727732f">
      <Terms xmlns="http://schemas.microsoft.com/office/infopath/2007/PartnerControls"/>
    </lcf76f155ced4ddcb4097134ff3c332f>
    <TaxCatchAll xmlns="9599406f-a257-4a0f-a4cb-fd2c811f6c9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F793ED6B4B5D646964B95A25B7B6F15" ma:contentTypeVersion="12" ma:contentTypeDescription="Create a new document." ma:contentTypeScope="" ma:versionID="83fad10c02347dff49edd68451929541">
  <xsd:schema xmlns:xsd="http://www.w3.org/2001/XMLSchema" xmlns:xs="http://www.w3.org/2001/XMLSchema" xmlns:p="http://schemas.microsoft.com/office/2006/metadata/properties" xmlns:ns2="2e16ab91-f19b-42f6-b896-42f72727732f" xmlns:ns3="9599406f-a257-4a0f-a4cb-fd2c811f6c98" targetNamespace="http://schemas.microsoft.com/office/2006/metadata/properties" ma:root="true" ma:fieldsID="ca91c71904c5d1bbf2658451a15f7e4a" ns2:_="" ns3:_="">
    <xsd:import namespace="2e16ab91-f19b-42f6-b896-42f72727732f"/>
    <xsd:import namespace="9599406f-a257-4a0f-a4cb-fd2c811f6c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16ab91-f19b-42f6-b896-42f7272773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0eaf6278-6d08-4f83-8516-58474de705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99406f-a257-4a0f-a4cb-fd2c811f6c98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4cce9a5b-2d10-4a99-ab52-36c84d3b56f8}" ma:internalName="TaxCatchAll" ma:showField="CatchAllData" ma:web="9599406f-a257-4a0f-a4cb-fd2c811f6c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43873B-BBD3-4BA6-9E6B-2E6EDB600E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7634D9-0980-469E-800C-2AE827D77FD7}">
  <ds:schemaRefs>
    <ds:schemaRef ds:uri="2e16ab91-f19b-42f6-b896-42f72727732f"/>
    <ds:schemaRef ds:uri="4be411ba-58a4-46a5-ba51-61a1536ab0b4"/>
    <ds:schemaRef ds:uri="8552405e-b7c9-42b0-bc68-bb294d0cdec8"/>
    <ds:schemaRef ds:uri="8d4499d4-252f-4f7c-bbfe-52353b066379"/>
    <ds:schemaRef ds:uri="9599406f-a257-4a0f-a4cb-fd2c811f6c98"/>
    <ds:schemaRef ds:uri="b9847ca6-c2a3-4c09-86fc-a255600b0d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AF7A5B7-A0C4-4EAD-9C38-2BF60A6398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e16ab91-f19b-42f6-b896-42f72727732f"/>
    <ds:schemaRef ds:uri="9599406f-a257-4a0f-a4cb-fd2c811f6c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CFY Master Powerpoint Template - DRAFT</Template>
  <TotalTime>131</TotalTime>
  <Words>558</Words>
  <Application>Microsoft Office PowerPoint</Application>
  <PresentationFormat>Widescreen</PresentationFormat>
  <Paragraphs>130</Paragraphs>
  <Slides>20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CNet: Making Your Hall Pay Its Way </vt:lpstr>
      <vt:lpstr>                           Outline for morning</vt:lpstr>
      <vt:lpstr>Two Truths and a Tall Tale</vt:lpstr>
      <vt:lpstr>Firefighting to Forward Thinking</vt:lpstr>
      <vt:lpstr>The Golden Goose</vt:lpstr>
      <vt:lpstr>COFFEE BREAK</vt:lpstr>
      <vt:lpstr>What else is out there?</vt:lpstr>
      <vt:lpstr>PowerPoint Presentation</vt:lpstr>
      <vt:lpstr>Corporate Match Funding Schemes</vt:lpstr>
      <vt:lpstr>Legacy Donations</vt:lpstr>
      <vt:lpstr>Host a Parcel Locker or Recycling Bin</vt:lpstr>
      <vt:lpstr>Sell Advertising Space</vt:lpstr>
      <vt:lpstr>Sell Storage Space</vt:lpstr>
      <vt:lpstr>Car Parking Charges</vt:lpstr>
      <vt:lpstr>Grant Funding</vt:lpstr>
      <vt:lpstr>Open Discussion</vt:lpstr>
      <vt:lpstr>Resources and Support</vt:lpstr>
      <vt:lpstr> Next meeting:   22nd January 2026  How to build and manage your own website </vt:lpstr>
      <vt:lpstr>Upcoming Training</vt:lpstr>
      <vt:lpstr>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Rachael Gillbanks</dc:creator>
  <cp:lastModifiedBy>Hilary Ashton</cp:lastModifiedBy>
  <cp:revision>65</cp:revision>
  <dcterms:created xsi:type="dcterms:W3CDTF">2024-09-19T12:36:18Z</dcterms:created>
  <dcterms:modified xsi:type="dcterms:W3CDTF">2025-10-01T11:21:21Z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0x0101005F793ED6B4B5D646964B95A25B7B6F15</vt:lpwstr>
  </property>
  <property fmtid="{D5CDD505-2E9C-101B-9397-08002B2CF9AE}" pid="3" name="Order">
    <vt:lpwstr>165300.000000000</vt:lpwstr>
  </property>
  <property fmtid="{D5CDD505-2E9C-101B-9397-08002B2CF9AE}" pid="4" name="ComplianceAssetId">
    <vt:lpwstr/>
  </property>
  <property fmtid="{D5CDD505-2E9C-101B-9397-08002B2CF9AE}" pid="5" name="_activity">
    <vt:lpwstr>{"FileActivityType":"9","FileActivityTimeStamp":"2025-05-06T09:46:34.403Z","FileActivityUsersOnPage":[{"DisplayName":"Andy Shield","Id":"andy.shield@communityfirstyorkshire.org.uk"}],"FileActivityNavigationId":null}</vt:lpwstr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MediaServiceImageTags">
    <vt:lpwstr/>
  </property>
</Properties>
</file>